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9" r:id="rId3"/>
    <p:sldId id="261" r:id="rId4"/>
    <p:sldId id="263" r:id="rId5"/>
    <p:sldId id="265" r:id="rId6"/>
    <p:sldId id="267" r:id="rId7"/>
    <p:sldId id="269" r:id="rId8"/>
    <p:sldId id="271" r:id="rId9"/>
    <p:sldId id="273" r:id="rId10"/>
    <p:sldId id="275" r:id="rId11"/>
    <p:sldId id="277" r:id="rId12"/>
    <p:sldId id="279" r:id="rId13"/>
    <p:sldId id="281" r:id="rId14"/>
    <p:sldId id="283" r:id="rId15"/>
    <p:sldId id="285" r:id="rId16"/>
    <p:sldId id="287" r:id="rId17"/>
    <p:sldId id="289" r:id="rId18"/>
    <p:sldId id="291" r:id="rId19"/>
    <p:sldId id="292" r:id="rId20"/>
    <p:sldId id="293" r:id="rId21"/>
    <p:sldId id="295" r:id="rId22"/>
    <p:sldId id="297" r:id="rId23"/>
    <p:sldId id="298" r:id="rId24"/>
    <p:sldId id="300" r:id="rId25"/>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ection par défaut" id="{3D9B3640-9507-4490-839F-9BEA750A63C5}">
          <p14:sldIdLst>
            <p14:sldId id="257"/>
            <p14:sldId id="259"/>
            <p14:sldId id="261"/>
            <p14:sldId id="263"/>
            <p14:sldId id="265"/>
            <p14:sldId id="267"/>
            <p14:sldId id="269"/>
            <p14:sldId id="271"/>
            <p14:sldId id="273"/>
            <p14:sldId id="275"/>
            <p14:sldId id="277"/>
            <p14:sldId id="279"/>
            <p14:sldId id="281"/>
            <p14:sldId id="283"/>
            <p14:sldId id="285"/>
            <p14:sldId id="287"/>
            <p14:sldId id="289"/>
            <p14:sldId id="291"/>
            <p14:sldId id="292"/>
            <p14:sldId id="293"/>
            <p14:sldId id="295"/>
            <p14:sldId id="297"/>
            <p14:sldId id="298"/>
            <p14:sldId id="300"/>
          </p14:sldIdLst>
        </p14:section>
        <p14:section name="Section sans titre" id="{CDCE722A-87B4-4B00-8C2F-7046238636B5}">
          <p14:sldIdLst/>
        </p14:section>
      </p14:section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985" autoAdjust="0"/>
    <p:restoredTop sz="94660"/>
  </p:normalViewPr>
  <p:slideViewPr>
    <p:cSldViewPr snapToGrid="0">
      <p:cViewPr varScale="1">
        <p:scale>
          <a:sx n="85" d="100"/>
          <a:sy n="85" d="100"/>
        </p:scale>
        <p:origin x="54"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fr-FR" smtClean="0"/>
              <a:t>Modifiez le style du titre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en-US" dirty="0"/>
          </a:p>
        </p:txBody>
      </p:sp>
      <p:sp>
        <p:nvSpPr>
          <p:cNvPr id="4" name="Date Placeholder 3"/>
          <p:cNvSpPr>
            <a:spLocks noGrp="1"/>
          </p:cNvSpPr>
          <p:nvPr>
            <p:ph type="dt" sz="half" idx="10"/>
          </p:nvPr>
        </p:nvSpPr>
        <p:spPr/>
        <p:txBody>
          <a:bodyPr/>
          <a:lstStyle/>
          <a:p>
            <a:fld id="{6B3DA0B4-B56F-4042-8457-0B99B5C1B8EF}" type="datetimeFigureOut">
              <a:rPr lang="fr-FR" smtClean="0"/>
              <a:t>22/03/2020</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D144080F-B8EF-412E-85F4-30620F593CC6}" type="slidenum">
              <a:rPr lang="fr-FR" smtClean="0"/>
              <a:t>‹N°›</a:t>
            </a:fld>
            <a:endParaRPr lang="fr-FR"/>
          </a:p>
        </p:txBody>
      </p:sp>
    </p:spTree>
    <p:extLst>
      <p:ext uri="{BB962C8B-B14F-4D97-AF65-F5344CB8AC3E}">
        <p14:creationId xmlns:p14="http://schemas.microsoft.com/office/powerpoint/2010/main" val="9884495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fr-FR" smtClean="0"/>
              <a:t>Modifiez le style du titre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6B3DA0B4-B56F-4042-8457-0B99B5C1B8EF}" type="datetimeFigureOut">
              <a:rPr lang="fr-FR" smtClean="0"/>
              <a:t>22/03/2020</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D144080F-B8EF-412E-85F4-30620F593CC6}" type="slidenum">
              <a:rPr lang="fr-FR" smtClean="0"/>
              <a:t>‹N°›</a:t>
            </a:fld>
            <a:endParaRPr lang="fr-FR"/>
          </a:p>
        </p:txBody>
      </p:sp>
    </p:spTree>
    <p:extLst>
      <p:ext uri="{BB962C8B-B14F-4D97-AF65-F5344CB8AC3E}">
        <p14:creationId xmlns:p14="http://schemas.microsoft.com/office/powerpoint/2010/main" val="35452148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fr-FR" smtClean="0"/>
              <a:t>Modifiez le style du titre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Modifiez les styles du texte du masque</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6B3DA0B4-B56F-4042-8457-0B99B5C1B8EF}" type="datetimeFigureOut">
              <a:rPr lang="fr-FR" smtClean="0"/>
              <a:t>22/03/2020</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D144080F-B8EF-412E-85F4-30620F593CC6}" type="slidenum">
              <a:rPr lang="fr-FR" smtClean="0"/>
              <a:t>‹N°›</a:t>
            </a:fld>
            <a:endParaRPr lang="fr-FR"/>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376137067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fr-FR" smtClean="0"/>
              <a:t>Modifiez le style du titre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6B3DA0B4-B56F-4042-8457-0B99B5C1B8EF}" type="datetimeFigureOut">
              <a:rPr lang="fr-FR" smtClean="0"/>
              <a:t>22/03/2020</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D144080F-B8EF-412E-85F4-30620F593CC6}" type="slidenum">
              <a:rPr lang="fr-FR" smtClean="0"/>
              <a:t>‹N°›</a:t>
            </a:fld>
            <a:endParaRPr lang="fr-FR"/>
          </a:p>
        </p:txBody>
      </p:sp>
    </p:spTree>
    <p:extLst>
      <p:ext uri="{BB962C8B-B14F-4D97-AF65-F5344CB8AC3E}">
        <p14:creationId xmlns:p14="http://schemas.microsoft.com/office/powerpoint/2010/main" val="268693503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cita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fr-FR" smtClean="0"/>
              <a:t>Modifiez le style du titre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Modifiez les styles du texte du masque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6B3DA0B4-B56F-4042-8457-0B99B5C1B8EF}" type="datetimeFigureOut">
              <a:rPr lang="fr-FR" smtClean="0"/>
              <a:t>22/03/2020</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D144080F-B8EF-412E-85F4-30620F593CC6}" type="slidenum">
              <a:rPr lang="fr-FR" smtClean="0"/>
              <a:t>‹N°›</a:t>
            </a:fld>
            <a:endParaRPr lang="fr-FR"/>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78751695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rai ou faux">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fr-FR" smtClean="0"/>
              <a:t>Modifiez le style du titre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Modifiez les styles du texte du masque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6B3DA0B4-B56F-4042-8457-0B99B5C1B8EF}" type="datetimeFigureOut">
              <a:rPr lang="fr-FR" smtClean="0"/>
              <a:t>22/03/2020</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D144080F-B8EF-412E-85F4-30620F593CC6}" type="slidenum">
              <a:rPr lang="fr-FR" smtClean="0"/>
              <a:t>‹N°›</a:t>
            </a:fld>
            <a:endParaRPr lang="fr-FR"/>
          </a:p>
        </p:txBody>
      </p:sp>
    </p:spTree>
    <p:extLst>
      <p:ext uri="{BB962C8B-B14F-4D97-AF65-F5344CB8AC3E}">
        <p14:creationId xmlns:p14="http://schemas.microsoft.com/office/powerpoint/2010/main" val="8282508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6B3DA0B4-B56F-4042-8457-0B99B5C1B8EF}" type="datetimeFigureOut">
              <a:rPr lang="fr-FR" smtClean="0"/>
              <a:t>22/03/2020</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D144080F-B8EF-412E-85F4-30620F593CC6}" type="slidenum">
              <a:rPr lang="fr-FR" smtClean="0"/>
              <a:t>‹N°›</a:t>
            </a:fld>
            <a:endParaRPr lang="fr-FR"/>
          </a:p>
        </p:txBody>
      </p:sp>
    </p:spTree>
    <p:extLst>
      <p:ext uri="{BB962C8B-B14F-4D97-AF65-F5344CB8AC3E}">
        <p14:creationId xmlns:p14="http://schemas.microsoft.com/office/powerpoint/2010/main" val="222084037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fr-FR" smtClean="0"/>
              <a:t>Modifiez le style du titre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6B3DA0B4-B56F-4042-8457-0B99B5C1B8EF}" type="datetimeFigureOut">
              <a:rPr lang="fr-FR" smtClean="0"/>
              <a:t>22/03/2020</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D144080F-B8EF-412E-85F4-30620F593CC6}" type="slidenum">
              <a:rPr lang="fr-FR" smtClean="0"/>
              <a:t>‹N°›</a:t>
            </a:fld>
            <a:endParaRPr lang="fr-FR"/>
          </a:p>
        </p:txBody>
      </p:sp>
    </p:spTree>
    <p:extLst>
      <p:ext uri="{BB962C8B-B14F-4D97-AF65-F5344CB8AC3E}">
        <p14:creationId xmlns:p14="http://schemas.microsoft.com/office/powerpoint/2010/main" val="37273314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fr-FR" smtClean="0"/>
              <a:t>Modifiez le style du titre</a:t>
            </a:r>
            <a:endParaRPr lang="en-US" dirty="0"/>
          </a:p>
        </p:txBody>
      </p:sp>
      <p:sp>
        <p:nvSpPr>
          <p:cNvPr id="3" name="Content Placeholder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6B3DA0B4-B56F-4042-8457-0B99B5C1B8EF}" type="datetimeFigureOut">
              <a:rPr lang="fr-FR" smtClean="0"/>
              <a:t>22/03/2020</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D144080F-B8EF-412E-85F4-30620F593CC6}" type="slidenum">
              <a:rPr lang="fr-FR" smtClean="0"/>
              <a:t>‹N°›</a:t>
            </a:fld>
            <a:endParaRPr lang="fr-FR"/>
          </a:p>
        </p:txBody>
      </p:sp>
    </p:spTree>
    <p:extLst>
      <p:ext uri="{BB962C8B-B14F-4D97-AF65-F5344CB8AC3E}">
        <p14:creationId xmlns:p14="http://schemas.microsoft.com/office/powerpoint/2010/main" val="3633878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fr-FR" smtClean="0"/>
              <a:t>Modifiez le style du titre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6B3DA0B4-B56F-4042-8457-0B99B5C1B8EF}" type="datetimeFigureOut">
              <a:rPr lang="fr-FR" smtClean="0"/>
              <a:t>22/03/2020</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D144080F-B8EF-412E-85F4-30620F593CC6}" type="slidenum">
              <a:rPr lang="fr-FR" smtClean="0"/>
              <a:t>‹N°›</a:t>
            </a:fld>
            <a:endParaRPr lang="fr-FR"/>
          </a:p>
        </p:txBody>
      </p:sp>
    </p:spTree>
    <p:extLst>
      <p:ext uri="{BB962C8B-B14F-4D97-AF65-F5344CB8AC3E}">
        <p14:creationId xmlns:p14="http://schemas.microsoft.com/office/powerpoint/2010/main" val="2316253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Date Placeholder 4"/>
          <p:cNvSpPr>
            <a:spLocks noGrp="1"/>
          </p:cNvSpPr>
          <p:nvPr>
            <p:ph type="dt" sz="half" idx="10"/>
          </p:nvPr>
        </p:nvSpPr>
        <p:spPr/>
        <p:txBody>
          <a:bodyPr/>
          <a:lstStyle/>
          <a:p>
            <a:fld id="{6B3DA0B4-B56F-4042-8457-0B99B5C1B8EF}" type="datetimeFigureOut">
              <a:rPr lang="fr-FR" smtClean="0"/>
              <a:t>22/03/2020</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D144080F-B8EF-412E-85F4-30620F593CC6}" type="slidenum">
              <a:rPr lang="fr-FR" smtClean="0"/>
              <a:t>‹N°›</a:t>
            </a:fld>
            <a:endParaRPr lang="fr-FR"/>
          </a:p>
        </p:txBody>
      </p:sp>
    </p:spTree>
    <p:extLst>
      <p:ext uri="{BB962C8B-B14F-4D97-AF65-F5344CB8AC3E}">
        <p14:creationId xmlns:p14="http://schemas.microsoft.com/office/powerpoint/2010/main" val="14413385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smtClean="0"/>
              <a:t>Modifiez le style du titre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fld id="{6B3DA0B4-B56F-4042-8457-0B99B5C1B8EF}" type="datetimeFigureOut">
              <a:rPr lang="fr-FR" smtClean="0"/>
              <a:t>22/03/2020</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D144080F-B8EF-412E-85F4-30620F593CC6}" type="slidenum">
              <a:rPr lang="fr-FR" smtClean="0"/>
              <a:t>‹N°›</a:t>
            </a:fld>
            <a:endParaRPr lang="fr-FR"/>
          </a:p>
        </p:txBody>
      </p:sp>
    </p:spTree>
    <p:extLst>
      <p:ext uri="{BB962C8B-B14F-4D97-AF65-F5344CB8AC3E}">
        <p14:creationId xmlns:p14="http://schemas.microsoft.com/office/powerpoint/2010/main" val="10038369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fr-FR" smtClean="0"/>
              <a:t>Modifiez le style du titre</a:t>
            </a:r>
            <a:endParaRPr lang="en-US" dirty="0"/>
          </a:p>
        </p:txBody>
      </p:sp>
      <p:sp>
        <p:nvSpPr>
          <p:cNvPr id="3" name="Date Placeholder 2"/>
          <p:cNvSpPr>
            <a:spLocks noGrp="1"/>
          </p:cNvSpPr>
          <p:nvPr>
            <p:ph type="dt" sz="half" idx="10"/>
          </p:nvPr>
        </p:nvSpPr>
        <p:spPr/>
        <p:txBody>
          <a:bodyPr/>
          <a:lstStyle/>
          <a:p>
            <a:fld id="{6B3DA0B4-B56F-4042-8457-0B99B5C1B8EF}" type="datetimeFigureOut">
              <a:rPr lang="fr-FR" smtClean="0"/>
              <a:t>22/03/2020</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D144080F-B8EF-412E-85F4-30620F593CC6}" type="slidenum">
              <a:rPr lang="fr-FR" smtClean="0"/>
              <a:t>‹N°›</a:t>
            </a:fld>
            <a:endParaRPr lang="fr-FR"/>
          </a:p>
        </p:txBody>
      </p:sp>
    </p:spTree>
    <p:extLst>
      <p:ext uri="{BB962C8B-B14F-4D97-AF65-F5344CB8AC3E}">
        <p14:creationId xmlns:p14="http://schemas.microsoft.com/office/powerpoint/2010/main" val="14425183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B3DA0B4-B56F-4042-8457-0B99B5C1B8EF}" type="datetimeFigureOut">
              <a:rPr lang="fr-FR" smtClean="0"/>
              <a:t>22/03/2020</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D144080F-B8EF-412E-85F4-30620F593CC6}" type="slidenum">
              <a:rPr lang="fr-FR" smtClean="0"/>
              <a:t>‹N°›</a:t>
            </a:fld>
            <a:endParaRPr lang="fr-FR"/>
          </a:p>
        </p:txBody>
      </p:sp>
    </p:spTree>
    <p:extLst>
      <p:ext uri="{BB962C8B-B14F-4D97-AF65-F5344CB8AC3E}">
        <p14:creationId xmlns:p14="http://schemas.microsoft.com/office/powerpoint/2010/main" val="29713931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fr-FR" smtClean="0"/>
              <a:t>Modifiez le style du titre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6B3DA0B4-B56F-4042-8457-0B99B5C1B8EF}" type="datetimeFigureOut">
              <a:rPr lang="fr-FR" smtClean="0"/>
              <a:t>22/03/2020</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D144080F-B8EF-412E-85F4-30620F593CC6}" type="slidenum">
              <a:rPr lang="fr-FR" smtClean="0"/>
              <a:t>‹N°›</a:t>
            </a:fld>
            <a:endParaRPr lang="fr-FR"/>
          </a:p>
        </p:txBody>
      </p:sp>
    </p:spTree>
    <p:extLst>
      <p:ext uri="{BB962C8B-B14F-4D97-AF65-F5344CB8AC3E}">
        <p14:creationId xmlns:p14="http://schemas.microsoft.com/office/powerpoint/2010/main" val="22791378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6B3DA0B4-B56F-4042-8457-0B99B5C1B8EF}" type="datetimeFigureOut">
              <a:rPr lang="fr-FR" smtClean="0"/>
              <a:t>22/03/2020</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D144080F-B8EF-412E-85F4-30620F593CC6}" type="slidenum">
              <a:rPr lang="fr-FR" smtClean="0"/>
              <a:t>‹N°›</a:t>
            </a:fld>
            <a:endParaRPr lang="fr-FR"/>
          </a:p>
        </p:txBody>
      </p:sp>
    </p:spTree>
    <p:extLst>
      <p:ext uri="{BB962C8B-B14F-4D97-AF65-F5344CB8AC3E}">
        <p14:creationId xmlns:p14="http://schemas.microsoft.com/office/powerpoint/2010/main" val="10215004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fr-FR" smtClean="0"/>
              <a:t>Modifiez le style du titre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6B3DA0B4-B56F-4042-8457-0B99B5C1B8EF}" type="datetimeFigureOut">
              <a:rPr lang="fr-FR" smtClean="0"/>
              <a:t>22/03/2020</a:t>
            </a:fld>
            <a:endParaRPr lang="fr-FR"/>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fr-FR"/>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144080F-B8EF-412E-85F4-30620F593CC6}" type="slidenum">
              <a:rPr lang="fr-FR" smtClean="0"/>
              <a:t>‹N°›</a:t>
            </a:fld>
            <a:endParaRPr lang="fr-FR"/>
          </a:p>
        </p:txBody>
      </p:sp>
    </p:spTree>
    <p:extLst>
      <p:ext uri="{BB962C8B-B14F-4D97-AF65-F5344CB8AC3E}">
        <p14:creationId xmlns:p14="http://schemas.microsoft.com/office/powerpoint/2010/main" val="190997528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fr-FR" dirty="0" smtClean="0"/>
              <a:t>IMPOT SUR LE REVENU</a:t>
            </a:r>
            <a:endParaRPr lang="fr-FR" dirty="0"/>
          </a:p>
        </p:txBody>
      </p:sp>
      <p:sp>
        <p:nvSpPr>
          <p:cNvPr id="3" name="Sous-titre 2"/>
          <p:cNvSpPr>
            <a:spLocks noGrp="1"/>
          </p:cNvSpPr>
          <p:nvPr>
            <p:ph type="subTitle" idx="1"/>
          </p:nvPr>
        </p:nvSpPr>
        <p:spPr/>
        <p:txBody>
          <a:bodyPr>
            <a:normAutofit lnSpcReduction="10000"/>
          </a:bodyPr>
          <a:lstStyle/>
          <a:p>
            <a:r>
              <a:rPr lang="fr-FR" dirty="0" smtClean="0"/>
              <a:t>Dahir n°1-89-116 du 21 novembre </a:t>
            </a:r>
          </a:p>
          <a:p>
            <a:r>
              <a:rPr lang="fr-FR" dirty="0" smtClean="0"/>
              <a:t>Dahir n° 1-89-233 du 30 décembre</a:t>
            </a:r>
          </a:p>
          <a:p>
            <a:r>
              <a:rPr lang="fr-FR" dirty="0" smtClean="0"/>
              <a:t>                                1989</a:t>
            </a:r>
            <a:endParaRPr lang="fr-FR" dirty="0"/>
          </a:p>
        </p:txBody>
      </p:sp>
    </p:spTree>
    <p:extLst>
      <p:ext uri="{BB962C8B-B14F-4D97-AF65-F5344CB8AC3E}">
        <p14:creationId xmlns:p14="http://schemas.microsoft.com/office/powerpoint/2010/main" val="225166564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PERIODE D’IMPOSITION</a:t>
            </a:r>
            <a:endParaRPr lang="fr-FR" dirty="0"/>
          </a:p>
        </p:txBody>
      </p:sp>
      <p:sp>
        <p:nvSpPr>
          <p:cNvPr id="3" name="Espace réservé du contenu 2"/>
          <p:cNvSpPr>
            <a:spLocks noGrp="1"/>
          </p:cNvSpPr>
          <p:nvPr>
            <p:ph idx="1"/>
          </p:nvPr>
        </p:nvSpPr>
        <p:spPr/>
        <p:txBody>
          <a:bodyPr/>
          <a:lstStyle/>
          <a:p>
            <a:endParaRPr lang="fr-FR" dirty="0" smtClean="0"/>
          </a:p>
          <a:p>
            <a:endParaRPr lang="fr-FR" dirty="0" smtClean="0"/>
          </a:p>
          <a:p>
            <a:pPr algn="just">
              <a:buNone/>
            </a:pPr>
            <a:r>
              <a:rPr lang="fr-FR" dirty="0" smtClean="0"/>
              <a:t>    L’impôt est établi chaque année d’après le revenu global acquis par le contribuable au cours de l’année précédente</a:t>
            </a:r>
            <a:endParaRPr lang="fr-FR" dirty="0"/>
          </a:p>
        </p:txBody>
      </p:sp>
    </p:spTree>
    <p:extLst>
      <p:ext uri="{BB962C8B-B14F-4D97-AF65-F5344CB8AC3E}">
        <p14:creationId xmlns:p14="http://schemas.microsoft.com/office/powerpoint/2010/main" val="365754134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981200" y="285736"/>
            <a:ext cx="8229600" cy="1143000"/>
          </a:xfrm>
        </p:spPr>
        <p:txBody>
          <a:bodyPr>
            <a:normAutofit fontScale="90000"/>
          </a:bodyPr>
          <a:lstStyle/>
          <a:p>
            <a:r>
              <a:rPr lang="fr-FR" dirty="0" smtClean="0"/>
              <a:t>LIEU D’IMPOSITION</a:t>
            </a:r>
            <a:br>
              <a:rPr lang="fr-FR" dirty="0" smtClean="0"/>
            </a:br>
            <a:r>
              <a:rPr lang="fr-FR" dirty="0" smtClean="0"/>
              <a:t>Le contribuable est imposé au lieu de :</a:t>
            </a:r>
            <a:endParaRPr lang="fr-FR" dirty="0"/>
          </a:p>
        </p:txBody>
      </p:sp>
      <p:sp>
        <p:nvSpPr>
          <p:cNvPr id="3" name="Espace réservé du contenu 2"/>
          <p:cNvSpPr>
            <a:spLocks noGrp="1"/>
          </p:cNvSpPr>
          <p:nvPr>
            <p:ph idx="1"/>
          </p:nvPr>
        </p:nvSpPr>
        <p:spPr/>
        <p:txBody>
          <a:bodyPr>
            <a:normAutofit/>
          </a:bodyPr>
          <a:lstStyle/>
          <a:p>
            <a:endParaRPr lang="fr-FR" dirty="0" smtClean="0"/>
          </a:p>
          <a:p>
            <a:r>
              <a:rPr lang="fr-FR" dirty="0" smtClean="0"/>
              <a:t>Sa résidence habituelle</a:t>
            </a:r>
          </a:p>
          <a:p>
            <a:pPr>
              <a:buNone/>
            </a:pPr>
            <a:endParaRPr lang="fr-FR" dirty="0" smtClean="0"/>
          </a:p>
          <a:p>
            <a:r>
              <a:rPr lang="fr-FR" dirty="0" smtClean="0"/>
              <a:t>De son principal établissement</a:t>
            </a:r>
          </a:p>
          <a:p>
            <a:endParaRPr lang="fr-FR" dirty="0" smtClean="0"/>
          </a:p>
          <a:p>
            <a:r>
              <a:rPr lang="fr-FR" dirty="0" smtClean="0"/>
              <a:t>De son domicile fiscal</a:t>
            </a:r>
          </a:p>
          <a:p>
            <a:pPr>
              <a:buNone/>
            </a:pPr>
            <a:endParaRPr lang="fr-FR" dirty="0" smtClean="0"/>
          </a:p>
          <a:p>
            <a:pPr>
              <a:buNone/>
            </a:pPr>
            <a:r>
              <a:rPr lang="fr-FR" dirty="0" smtClean="0"/>
              <a:t>     Le changement de résidence doit être signalé à  l’administration fiscale</a:t>
            </a:r>
          </a:p>
          <a:p>
            <a:pPr>
              <a:buNone/>
            </a:pPr>
            <a:endParaRPr lang="fr-FR" dirty="0"/>
          </a:p>
        </p:txBody>
      </p:sp>
    </p:spTree>
    <p:extLst>
      <p:ext uri="{BB962C8B-B14F-4D97-AF65-F5344CB8AC3E}">
        <p14:creationId xmlns:p14="http://schemas.microsoft.com/office/powerpoint/2010/main" val="198962861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dirty="0" smtClean="0"/>
              <a:t>DECLARATION D’IDENTITE </a:t>
            </a:r>
            <a:r>
              <a:rPr lang="fr-FR" dirty="0" smtClean="0"/>
              <a:t>FISCALE</a:t>
            </a:r>
            <a:br>
              <a:rPr lang="fr-FR" dirty="0" smtClean="0"/>
            </a:br>
            <a:r>
              <a:rPr lang="fr-FR" dirty="0" smtClean="0"/>
              <a:t>(articles: 80 à 86 du Code des impôts)</a:t>
            </a:r>
            <a:endParaRPr lang="fr-FR" dirty="0"/>
          </a:p>
        </p:txBody>
      </p:sp>
      <p:sp>
        <p:nvSpPr>
          <p:cNvPr id="3" name="Espace réservé du contenu 2"/>
          <p:cNvSpPr>
            <a:spLocks noGrp="1"/>
          </p:cNvSpPr>
          <p:nvPr>
            <p:ph idx="1"/>
          </p:nvPr>
        </p:nvSpPr>
        <p:spPr/>
        <p:txBody>
          <a:bodyPr>
            <a:normAutofit/>
          </a:bodyPr>
          <a:lstStyle/>
          <a:p>
            <a:pPr>
              <a:buNone/>
            </a:pPr>
            <a:endParaRPr lang="fr-FR" dirty="0" smtClean="0"/>
          </a:p>
          <a:p>
            <a:pPr>
              <a:buNone/>
            </a:pPr>
            <a:r>
              <a:rPr lang="fr-FR" dirty="0" smtClean="0"/>
              <a:t>Contribuables </a:t>
            </a:r>
            <a:r>
              <a:rPr lang="fr-FR" dirty="0" smtClean="0"/>
              <a:t>concernés : les titulaires de</a:t>
            </a:r>
          </a:p>
          <a:p>
            <a:endParaRPr lang="fr-FR" dirty="0" smtClean="0"/>
          </a:p>
          <a:p>
            <a:r>
              <a:rPr lang="fr-FR" dirty="0" smtClean="0"/>
              <a:t>Revenus </a:t>
            </a:r>
            <a:r>
              <a:rPr lang="fr-FR" dirty="0" smtClean="0"/>
              <a:t>professionnels</a:t>
            </a:r>
          </a:p>
          <a:p>
            <a:r>
              <a:rPr lang="fr-FR" dirty="0" smtClean="0"/>
              <a:t>Revenus des exploitations agricoles</a:t>
            </a:r>
          </a:p>
          <a:p>
            <a:r>
              <a:rPr lang="fr-FR" dirty="0" smtClean="0"/>
              <a:t>Revenus de capitaux mobiliers</a:t>
            </a:r>
          </a:p>
          <a:p>
            <a:r>
              <a:rPr lang="fr-FR" dirty="0" smtClean="0"/>
              <a:t>Revenus </a:t>
            </a:r>
            <a:r>
              <a:rPr lang="fr-FR" dirty="0" smtClean="0"/>
              <a:t>fonciers</a:t>
            </a:r>
          </a:p>
          <a:p>
            <a:pPr marL="0" indent="0">
              <a:buNone/>
            </a:pPr>
            <a:endParaRPr lang="fr-FR" dirty="0" smtClean="0"/>
          </a:p>
          <a:p>
            <a:pPr marL="0" indent="0" algn="just">
              <a:buNone/>
            </a:pPr>
            <a:r>
              <a:rPr lang="fr-FR" dirty="0" smtClean="0"/>
              <a:t> NB: Concernant les revenus salariaux, c’est l’employeur qui en fait la déclaration.</a:t>
            </a:r>
            <a:endParaRPr lang="fr-FR" dirty="0"/>
          </a:p>
        </p:txBody>
      </p:sp>
    </p:spTree>
    <p:extLst>
      <p:ext uri="{BB962C8B-B14F-4D97-AF65-F5344CB8AC3E}">
        <p14:creationId xmlns:p14="http://schemas.microsoft.com/office/powerpoint/2010/main" val="405556765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QUAND ?</a:t>
            </a:r>
            <a:endParaRPr lang="fr-FR" dirty="0"/>
          </a:p>
        </p:txBody>
      </p:sp>
      <p:sp>
        <p:nvSpPr>
          <p:cNvPr id="3" name="Espace réservé du contenu 2"/>
          <p:cNvSpPr>
            <a:spLocks noGrp="1"/>
          </p:cNvSpPr>
          <p:nvPr>
            <p:ph idx="1"/>
          </p:nvPr>
        </p:nvSpPr>
        <p:spPr/>
        <p:txBody>
          <a:bodyPr>
            <a:normAutofit fontScale="92500" lnSpcReduction="20000"/>
          </a:bodyPr>
          <a:lstStyle/>
          <a:p>
            <a:endParaRPr lang="fr-FR" dirty="0" smtClean="0"/>
          </a:p>
          <a:p>
            <a:pPr algn="just"/>
            <a:r>
              <a:rPr lang="fr-FR" dirty="0" smtClean="0"/>
              <a:t>Pour les </a:t>
            </a:r>
            <a:r>
              <a:rPr lang="fr-FR" b="1" dirty="0" smtClean="0"/>
              <a:t>nouveaux</a:t>
            </a:r>
            <a:r>
              <a:rPr lang="fr-FR" dirty="0" smtClean="0"/>
              <a:t> contribuables dans les </a:t>
            </a:r>
            <a:r>
              <a:rPr lang="fr-FR" b="1" dirty="0" smtClean="0"/>
              <a:t>3O jours </a:t>
            </a:r>
            <a:r>
              <a:rPr lang="fr-FR" dirty="0" smtClean="0"/>
              <a:t>suivants soit:</a:t>
            </a:r>
          </a:p>
          <a:p>
            <a:pPr algn="just">
              <a:buFont typeface="Wingdings" panose="05000000000000000000" pitchFamily="2" charset="2"/>
              <a:buChar char="§"/>
            </a:pPr>
            <a:r>
              <a:rPr lang="fr-FR" dirty="0" smtClean="0"/>
              <a:t>   La </a:t>
            </a:r>
            <a:r>
              <a:rPr lang="fr-FR" dirty="0"/>
              <a:t>date du début </a:t>
            </a:r>
            <a:r>
              <a:rPr lang="fr-FR" dirty="0" smtClean="0"/>
              <a:t>d’activité</a:t>
            </a:r>
          </a:p>
          <a:p>
            <a:pPr algn="just">
              <a:buFont typeface="Wingdings" panose="05000000000000000000" pitchFamily="2" charset="2"/>
              <a:buChar char="§"/>
            </a:pPr>
            <a:r>
              <a:rPr lang="fr-FR" dirty="0" smtClean="0"/>
              <a:t>   </a:t>
            </a:r>
            <a:r>
              <a:rPr lang="fr-FR" dirty="0"/>
              <a:t>L’acquisition de la première source de revenu</a:t>
            </a:r>
          </a:p>
          <a:p>
            <a:pPr marL="0" indent="0" algn="just">
              <a:buNone/>
            </a:pPr>
            <a:endParaRPr lang="fr-FR" dirty="0" smtClean="0"/>
          </a:p>
          <a:p>
            <a:pPr algn="just"/>
            <a:r>
              <a:rPr lang="fr-FR" dirty="0" smtClean="0"/>
              <a:t>Pour les </a:t>
            </a:r>
            <a:r>
              <a:rPr lang="fr-FR" b="1" dirty="0" smtClean="0"/>
              <a:t>anciens </a:t>
            </a:r>
            <a:r>
              <a:rPr lang="fr-FR" dirty="0" smtClean="0"/>
              <a:t>contribuables </a:t>
            </a:r>
          </a:p>
          <a:p>
            <a:pPr algn="just">
              <a:buFont typeface="Wingdings" panose="05000000000000000000" pitchFamily="2" charset="2"/>
              <a:buChar char="§"/>
            </a:pPr>
            <a:r>
              <a:rPr lang="fr-FR" dirty="0" smtClean="0"/>
              <a:t>         </a:t>
            </a:r>
            <a:r>
              <a:rPr lang="fr-FR" dirty="0" smtClean="0"/>
              <a:t>Au </a:t>
            </a:r>
            <a:r>
              <a:rPr lang="fr-FR" dirty="0" smtClean="0"/>
              <a:t>plus </a:t>
            </a:r>
            <a:r>
              <a:rPr lang="fr-FR" dirty="0" smtClean="0"/>
              <a:t>tard, le </a:t>
            </a:r>
            <a:r>
              <a:rPr lang="fr-FR" b="1" dirty="0" smtClean="0"/>
              <a:t>1</a:t>
            </a:r>
            <a:r>
              <a:rPr lang="fr-FR" b="1" baseline="30000" dirty="0" smtClean="0"/>
              <a:t>er</a:t>
            </a:r>
            <a:r>
              <a:rPr lang="fr-FR" b="1" dirty="0" smtClean="0"/>
              <a:t> mars </a:t>
            </a:r>
            <a:r>
              <a:rPr lang="fr-FR" dirty="0" smtClean="0"/>
              <a:t>pour ceux soumis au </a:t>
            </a:r>
            <a:r>
              <a:rPr lang="fr-FR" u="sng" dirty="0" smtClean="0"/>
              <a:t>bénéfice forfaitaire</a:t>
            </a:r>
          </a:p>
          <a:p>
            <a:pPr algn="just">
              <a:buFont typeface="Wingdings" panose="05000000000000000000" pitchFamily="2" charset="2"/>
              <a:buChar char="§"/>
            </a:pPr>
            <a:r>
              <a:rPr lang="fr-FR" dirty="0"/>
              <a:t> </a:t>
            </a:r>
            <a:r>
              <a:rPr lang="fr-FR" dirty="0" smtClean="0"/>
              <a:t>        Au plus tard le </a:t>
            </a:r>
            <a:r>
              <a:rPr lang="fr-FR" b="1" dirty="0" smtClean="0"/>
              <a:t>1</a:t>
            </a:r>
            <a:r>
              <a:rPr lang="fr-FR" b="1" baseline="30000" dirty="0" smtClean="0"/>
              <a:t>er</a:t>
            </a:r>
            <a:r>
              <a:rPr lang="fr-FR" b="1" dirty="0" smtClean="0"/>
              <a:t> mai </a:t>
            </a:r>
            <a:r>
              <a:rPr lang="fr-FR" dirty="0" smtClean="0"/>
              <a:t>pour ceux soumis au régime du résultat </a:t>
            </a:r>
            <a:r>
              <a:rPr lang="fr-FR" u="sng" dirty="0" smtClean="0"/>
              <a:t>net rée</a:t>
            </a:r>
            <a:r>
              <a:rPr lang="fr-FR" dirty="0" smtClean="0"/>
              <a:t>l ou celui du résultat </a:t>
            </a:r>
            <a:r>
              <a:rPr lang="fr-FR" u="sng" dirty="0" smtClean="0"/>
              <a:t>net simplifié</a:t>
            </a:r>
            <a:r>
              <a:rPr lang="fr-FR" dirty="0" smtClean="0"/>
              <a:t>.</a:t>
            </a:r>
            <a:r>
              <a:rPr lang="fr-FR" dirty="0" smtClean="0"/>
              <a:t> </a:t>
            </a:r>
            <a:endParaRPr lang="fr-FR" dirty="0" smtClean="0"/>
          </a:p>
          <a:p>
            <a:pPr marL="0" indent="0" algn="just">
              <a:buNone/>
            </a:pPr>
            <a:r>
              <a:rPr lang="fr-FR" dirty="0" smtClean="0"/>
              <a:t>   </a:t>
            </a:r>
            <a:endParaRPr lang="fr-FR" dirty="0" smtClean="0"/>
          </a:p>
          <a:p>
            <a:pPr algn="just"/>
            <a:r>
              <a:rPr lang="fr-FR" dirty="0" smtClean="0"/>
              <a:t>Pour l’</a:t>
            </a:r>
            <a:r>
              <a:rPr lang="fr-FR" b="1" dirty="0" smtClean="0"/>
              <a:t>auto-entrepreneur</a:t>
            </a:r>
            <a:r>
              <a:rPr lang="fr-FR" dirty="0" smtClean="0"/>
              <a:t>, il doit déclarer </a:t>
            </a:r>
            <a:r>
              <a:rPr lang="fr-FR" u="sng" dirty="0" smtClean="0"/>
              <a:t>mensuellement</a:t>
            </a:r>
            <a:r>
              <a:rPr lang="fr-FR" dirty="0" smtClean="0"/>
              <a:t> ou </a:t>
            </a:r>
            <a:r>
              <a:rPr lang="fr-FR" u="sng" dirty="0" smtClean="0"/>
              <a:t>trimestriellement</a:t>
            </a:r>
            <a:r>
              <a:rPr lang="fr-FR" dirty="0" smtClean="0"/>
              <a:t> son chiffre d’affaires.</a:t>
            </a:r>
            <a:endParaRPr lang="fr-FR" dirty="0"/>
          </a:p>
        </p:txBody>
      </p:sp>
    </p:spTree>
    <p:extLst>
      <p:ext uri="{BB962C8B-B14F-4D97-AF65-F5344CB8AC3E}">
        <p14:creationId xmlns:p14="http://schemas.microsoft.com/office/powerpoint/2010/main" val="188151560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DESTINATAIRE / FORME</a:t>
            </a:r>
            <a:endParaRPr lang="fr-FR" dirty="0"/>
          </a:p>
        </p:txBody>
      </p:sp>
      <p:sp>
        <p:nvSpPr>
          <p:cNvPr id="3" name="Espace réservé du contenu 2"/>
          <p:cNvSpPr>
            <a:spLocks noGrp="1"/>
          </p:cNvSpPr>
          <p:nvPr>
            <p:ph idx="1"/>
          </p:nvPr>
        </p:nvSpPr>
        <p:spPr/>
        <p:txBody>
          <a:bodyPr/>
          <a:lstStyle/>
          <a:p>
            <a:endParaRPr lang="fr-FR" dirty="0" smtClean="0"/>
          </a:p>
          <a:p>
            <a:pPr algn="just"/>
            <a:r>
              <a:rPr lang="fr-FR" dirty="0" smtClean="0"/>
              <a:t>L’inspecteur des impôts directs et taxes </a:t>
            </a:r>
            <a:r>
              <a:rPr lang="fr-FR" dirty="0" smtClean="0"/>
              <a:t>assimilées du lieu de leur domicile fiscal ou de leur principal établissement</a:t>
            </a:r>
            <a:endParaRPr lang="fr-FR" dirty="0" smtClean="0"/>
          </a:p>
          <a:p>
            <a:endParaRPr lang="fr-FR" dirty="0" smtClean="0"/>
          </a:p>
          <a:p>
            <a:pPr algn="just"/>
            <a:r>
              <a:rPr lang="fr-FR" dirty="0" smtClean="0"/>
              <a:t>Suivant le modèle établi par l’administration contre récépissé ou L.R.A.R</a:t>
            </a:r>
            <a:r>
              <a:rPr lang="fr-FR" dirty="0" smtClean="0"/>
              <a:t>.</a:t>
            </a:r>
          </a:p>
          <a:p>
            <a:pPr marL="0" indent="0" algn="just">
              <a:buNone/>
            </a:pPr>
            <a:endParaRPr lang="fr-FR" dirty="0" smtClean="0"/>
          </a:p>
          <a:p>
            <a:pPr algn="just"/>
            <a:r>
              <a:rPr lang="fr-FR" dirty="0" smtClean="0"/>
              <a:t>Avec indication de la ou les catégories de revenus qui le composent</a:t>
            </a:r>
          </a:p>
          <a:p>
            <a:pPr marL="0" indent="0" algn="just">
              <a:buNone/>
            </a:pPr>
            <a:endParaRPr lang="fr-FR" dirty="0"/>
          </a:p>
        </p:txBody>
      </p:sp>
    </p:spTree>
    <p:extLst>
      <p:ext uri="{BB962C8B-B14F-4D97-AF65-F5344CB8AC3E}">
        <p14:creationId xmlns:p14="http://schemas.microsoft.com/office/powerpoint/2010/main" val="101797973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La déclaration doit comporter</a:t>
            </a:r>
            <a:endParaRPr lang="fr-FR" dirty="0"/>
          </a:p>
        </p:txBody>
      </p:sp>
      <p:sp>
        <p:nvSpPr>
          <p:cNvPr id="3" name="Espace réservé du contenu 2"/>
          <p:cNvSpPr>
            <a:spLocks noGrp="1"/>
          </p:cNvSpPr>
          <p:nvPr>
            <p:ph idx="1"/>
          </p:nvPr>
        </p:nvSpPr>
        <p:spPr/>
        <p:txBody>
          <a:bodyPr>
            <a:normAutofit/>
          </a:bodyPr>
          <a:lstStyle/>
          <a:p>
            <a:r>
              <a:rPr lang="fr-FR" b="1" dirty="0" smtClean="0"/>
              <a:t>Nom</a:t>
            </a:r>
            <a:r>
              <a:rPr lang="fr-FR" dirty="0" smtClean="0"/>
              <a:t>, </a:t>
            </a:r>
            <a:r>
              <a:rPr lang="fr-FR" b="1" dirty="0" smtClean="0"/>
              <a:t>Prénom</a:t>
            </a:r>
            <a:r>
              <a:rPr lang="fr-FR" dirty="0" smtClean="0"/>
              <a:t> et adresse du </a:t>
            </a:r>
            <a:r>
              <a:rPr lang="fr-FR" b="1" dirty="0" smtClean="0"/>
              <a:t>domicile fiscal</a:t>
            </a:r>
          </a:p>
          <a:p>
            <a:r>
              <a:rPr lang="fr-FR" dirty="0" smtClean="0"/>
              <a:t>La </a:t>
            </a:r>
            <a:r>
              <a:rPr lang="fr-FR" b="1" dirty="0" smtClean="0"/>
              <a:t>nature</a:t>
            </a:r>
            <a:r>
              <a:rPr lang="fr-FR" dirty="0" smtClean="0"/>
              <a:t> de la ou des </a:t>
            </a:r>
            <a:r>
              <a:rPr lang="fr-FR" b="1" dirty="0" smtClean="0"/>
              <a:t>professions</a:t>
            </a:r>
            <a:r>
              <a:rPr lang="fr-FR" dirty="0" smtClean="0"/>
              <a:t> exercées</a:t>
            </a:r>
          </a:p>
          <a:p>
            <a:r>
              <a:rPr lang="fr-FR" dirty="0" smtClean="0"/>
              <a:t>Le </a:t>
            </a:r>
            <a:r>
              <a:rPr lang="fr-FR" b="1" dirty="0" smtClean="0"/>
              <a:t>lieu de situation </a:t>
            </a:r>
            <a:r>
              <a:rPr lang="fr-FR" dirty="0" smtClean="0"/>
              <a:t>ainsi que le ou les </a:t>
            </a:r>
            <a:r>
              <a:rPr lang="fr-FR" b="1" dirty="0" smtClean="0"/>
              <a:t>numéros</a:t>
            </a:r>
            <a:r>
              <a:rPr lang="fr-FR" dirty="0" smtClean="0"/>
              <a:t> de </a:t>
            </a:r>
            <a:r>
              <a:rPr lang="fr-FR" b="1" dirty="0" smtClean="0"/>
              <a:t>Patentes</a:t>
            </a:r>
          </a:p>
          <a:p>
            <a:r>
              <a:rPr lang="fr-FR" dirty="0" smtClean="0"/>
              <a:t>Le numéro de </a:t>
            </a:r>
            <a:r>
              <a:rPr lang="fr-FR" b="1" dirty="0" smtClean="0"/>
              <a:t>Carte d’Identité Nationale</a:t>
            </a:r>
          </a:p>
          <a:p>
            <a:r>
              <a:rPr lang="fr-FR" dirty="0" smtClean="0"/>
              <a:t>Le numéro </a:t>
            </a:r>
            <a:r>
              <a:rPr lang="fr-FR" b="1" dirty="0" smtClean="0"/>
              <a:t>d’Identification Fiscale</a:t>
            </a:r>
          </a:p>
          <a:p>
            <a:r>
              <a:rPr lang="fr-FR" dirty="0" smtClean="0"/>
              <a:t>Le numéro d’article de la </a:t>
            </a:r>
            <a:r>
              <a:rPr lang="fr-FR" b="1" dirty="0" smtClean="0"/>
              <a:t>Taxe d’Edilité</a:t>
            </a:r>
          </a:p>
          <a:p>
            <a:r>
              <a:rPr lang="fr-FR" dirty="0" smtClean="0"/>
              <a:t>Toutes indication nécessaires à l’application des </a:t>
            </a:r>
            <a:r>
              <a:rPr lang="fr-FR" b="1" dirty="0" smtClean="0"/>
              <a:t>déductions</a:t>
            </a:r>
            <a:r>
              <a:rPr lang="fr-FR" dirty="0" smtClean="0"/>
              <a:t> et des </a:t>
            </a:r>
            <a:r>
              <a:rPr lang="fr-FR" b="1" dirty="0" smtClean="0"/>
              <a:t>retenues à la source</a:t>
            </a:r>
          </a:p>
          <a:p>
            <a:r>
              <a:rPr lang="fr-FR" dirty="0" smtClean="0"/>
              <a:t>La déclaration doit être accompagnée de toutes les </a:t>
            </a:r>
            <a:r>
              <a:rPr lang="fr-FR" b="1" dirty="0" smtClean="0"/>
              <a:t>pièces justificatives</a:t>
            </a:r>
            <a:endParaRPr lang="fr-FR" b="1" dirty="0"/>
          </a:p>
        </p:txBody>
      </p:sp>
    </p:spTree>
    <p:extLst>
      <p:ext uri="{BB962C8B-B14F-4D97-AF65-F5344CB8AC3E}">
        <p14:creationId xmlns:p14="http://schemas.microsoft.com/office/powerpoint/2010/main" val="281268105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dirty="0" smtClean="0"/>
              <a:t>BASE DE L’IMPOT</a:t>
            </a:r>
            <a:br>
              <a:rPr lang="fr-FR" dirty="0" smtClean="0"/>
            </a:br>
            <a:r>
              <a:rPr lang="fr-FR" dirty="0" smtClean="0"/>
              <a:t>REVENU GLOBAL IMPOSABLE</a:t>
            </a:r>
            <a:endParaRPr lang="fr-FR" dirty="0"/>
          </a:p>
        </p:txBody>
      </p:sp>
      <p:sp>
        <p:nvSpPr>
          <p:cNvPr id="3" name="Espace réservé du contenu 2"/>
          <p:cNvSpPr>
            <a:spLocks noGrp="1"/>
          </p:cNvSpPr>
          <p:nvPr>
            <p:ph idx="1"/>
          </p:nvPr>
        </p:nvSpPr>
        <p:spPr/>
        <p:txBody>
          <a:bodyPr/>
          <a:lstStyle/>
          <a:p>
            <a:pPr>
              <a:buNone/>
            </a:pPr>
            <a:endParaRPr lang="fr-FR" dirty="0" smtClean="0"/>
          </a:p>
          <a:p>
            <a:pPr>
              <a:buNone/>
            </a:pPr>
            <a:r>
              <a:rPr lang="fr-FR" dirty="0" smtClean="0"/>
              <a:t>                 </a:t>
            </a:r>
            <a:r>
              <a:rPr lang="fr-FR" b="1" dirty="0" smtClean="0"/>
              <a:t>Revenu global imposable  </a:t>
            </a:r>
          </a:p>
          <a:p>
            <a:pPr>
              <a:buNone/>
            </a:pPr>
            <a:r>
              <a:rPr lang="fr-FR" sz="5400" dirty="0"/>
              <a:t>                      =</a:t>
            </a:r>
            <a:endParaRPr lang="fr-FR" dirty="0" smtClean="0"/>
          </a:p>
          <a:p>
            <a:pPr>
              <a:buNone/>
            </a:pPr>
            <a:r>
              <a:rPr lang="fr-FR" dirty="0" smtClean="0"/>
              <a:t>                 Somme des </a:t>
            </a:r>
            <a:r>
              <a:rPr lang="fr-FR" b="1" dirty="0" smtClean="0"/>
              <a:t>revenus </a:t>
            </a:r>
            <a:r>
              <a:rPr lang="fr-FR" b="1" dirty="0" smtClean="0"/>
              <a:t>catégoriels</a:t>
            </a:r>
            <a:endParaRPr lang="fr-FR" b="1" dirty="0"/>
          </a:p>
          <a:p>
            <a:pPr>
              <a:buNone/>
            </a:pPr>
            <a:endParaRPr lang="fr-FR" dirty="0" smtClean="0"/>
          </a:p>
          <a:p>
            <a:pPr algn="just">
              <a:buNone/>
            </a:pPr>
            <a:r>
              <a:rPr lang="fr-FR" dirty="0" smtClean="0"/>
              <a:t>NB / Un contribuable peut avoir plusieurs sources de revenus : salarié, agricole, professionnel…c’est ce qu’on appelle des revenus catégoriels parce qu’ils relèvent de </a:t>
            </a:r>
            <a:r>
              <a:rPr lang="fr-FR" b="1" dirty="0" smtClean="0"/>
              <a:t>plusieurs catégories</a:t>
            </a:r>
            <a:endParaRPr lang="fr-FR" b="1" dirty="0"/>
          </a:p>
        </p:txBody>
      </p:sp>
    </p:spTree>
    <p:extLst>
      <p:ext uri="{BB962C8B-B14F-4D97-AF65-F5344CB8AC3E}">
        <p14:creationId xmlns:p14="http://schemas.microsoft.com/office/powerpoint/2010/main" val="155389083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REVENU NET CATEGORIEL</a:t>
            </a:r>
            <a:endParaRPr lang="fr-FR" dirty="0"/>
          </a:p>
        </p:txBody>
      </p:sp>
      <p:sp>
        <p:nvSpPr>
          <p:cNvPr id="3" name="Espace réservé du contenu 2"/>
          <p:cNvSpPr>
            <a:spLocks noGrp="1"/>
          </p:cNvSpPr>
          <p:nvPr>
            <p:ph idx="1"/>
          </p:nvPr>
        </p:nvSpPr>
        <p:spPr/>
        <p:txBody>
          <a:bodyPr>
            <a:normAutofit/>
          </a:bodyPr>
          <a:lstStyle/>
          <a:p>
            <a:endParaRPr lang="fr-FR" dirty="0" smtClean="0"/>
          </a:p>
          <a:p>
            <a:endParaRPr lang="fr-FR" dirty="0" smtClean="0"/>
          </a:p>
          <a:p>
            <a:pPr algn="just"/>
            <a:r>
              <a:rPr lang="fr-FR" dirty="0" smtClean="0"/>
              <a:t>Le </a:t>
            </a:r>
            <a:r>
              <a:rPr lang="fr-FR" b="1" dirty="0" smtClean="0"/>
              <a:t>revenu net catégoriel </a:t>
            </a:r>
            <a:r>
              <a:rPr lang="fr-FR" dirty="0" smtClean="0"/>
              <a:t>est déterminé distinctement suivant les règles propres </a:t>
            </a:r>
          </a:p>
          <a:p>
            <a:pPr algn="just">
              <a:buNone/>
            </a:pPr>
            <a:r>
              <a:rPr lang="fr-FR" dirty="0" smtClean="0"/>
              <a:t>    à chaque catégorie:   fonciers, salariaux...</a:t>
            </a:r>
          </a:p>
          <a:p>
            <a:pPr algn="just">
              <a:buNone/>
            </a:pPr>
            <a:endParaRPr lang="fr-FR" dirty="0" smtClean="0"/>
          </a:p>
          <a:p>
            <a:pPr algn="just">
              <a:buNone/>
            </a:pPr>
            <a:r>
              <a:rPr lang="fr-FR" dirty="0" smtClean="0"/>
              <a:t>Ce sont des revenus nets car les </a:t>
            </a:r>
            <a:r>
              <a:rPr lang="fr-FR" b="1" dirty="0" smtClean="0"/>
              <a:t>dépenses</a:t>
            </a:r>
            <a:r>
              <a:rPr lang="fr-FR" dirty="0" smtClean="0"/>
              <a:t> qui ont été effectuées en vue de l’acquisition ou de la conservation du revenu sont </a:t>
            </a:r>
            <a:r>
              <a:rPr lang="fr-FR" b="1" dirty="0" smtClean="0"/>
              <a:t>déduites</a:t>
            </a:r>
            <a:r>
              <a:rPr lang="fr-FR" dirty="0" smtClean="0"/>
              <a:t> des revenus bruts de chaque catégorie pour déterminer le revenu catégoriel imposable.</a:t>
            </a:r>
            <a:endParaRPr lang="fr-FR" dirty="0"/>
          </a:p>
        </p:txBody>
      </p:sp>
    </p:spTree>
    <p:extLst>
      <p:ext uri="{BB962C8B-B14F-4D97-AF65-F5344CB8AC3E}">
        <p14:creationId xmlns:p14="http://schemas.microsoft.com/office/powerpoint/2010/main" val="413968164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TAUX DE L’IMPOT</a:t>
            </a:r>
            <a:endParaRPr lang="fr-FR" dirty="0"/>
          </a:p>
        </p:txBody>
      </p:sp>
      <p:graphicFrame>
        <p:nvGraphicFramePr>
          <p:cNvPr id="4" name="Espace réservé du contenu 3"/>
          <p:cNvGraphicFramePr>
            <a:graphicFrameLocks noGrp="1"/>
          </p:cNvGraphicFramePr>
          <p:nvPr>
            <p:ph idx="1"/>
          </p:nvPr>
        </p:nvGraphicFramePr>
        <p:xfrm>
          <a:off x="2452662" y="1928802"/>
          <a:ext cx="7467600" cy="2494280"/>
        </p:xfrm>
        <a:graphic>
          <a:graphicData uri="http://schemas.openxmlformats.org/drawingml/2006/table">
            <a:tbl>
              <a:tblPr firstRow="1" bandRow="1">
                <a:tableStyleId>{5C22544A-7EE6-4342-B048-85BDC9FD1C3A}</a:tableStyleId>
              </a:tblPr>
              <a:tblGrid>
                <a:gridCol w="2489200"/>
                <a:gridCol w="2489200"/>
                <a:gridCol w="2489200"/>
              </a:tblGrid>
              <a:tr h="256552">
                <a:tc>
                  <a:txBody>
                    <a:bodyPr/>
                    <a:lstStyle/>
                    <a:p>
                      <a:endParaRPr lang="fr-FR" dirty="0" smtClean="0"/>
                    </a:p>
                    <a:p>
                      <a:r>
                        <a:rPr lang="fr-FR" dirty="0" smtClean="0"/>
                        <a:t>Revenu annuel </a:t>
                      </a:r>
                      <a:endParaRPr lang="fr-FR" dirty="0"/>
                    </a:p>
                  </a:txBody>
                  <a:tcPr/>
                </a:tc>
                <a:tc>
                  <a:txBody>
                    <a:bodyPr/>
                    <a:lstStyle/>
                    <a:p>
                      <a:endParaRPr lang="fr-FR" dirty="0" smtClean="0"/>
                    </a:p>
                    <a:p>
                      <a:r>
                        <a:rPr lang="fr-FR" dirty="0" smtClean="0"/>
                        <a:t>           Taux</a:t>
                      </a:r>
                      <a:endParaRPr lang="fr-FR" dirty="0"/>
                    </a:p>
                  </a:txBody>
                  <a:tcPr/>
                </a:tc>
                <a:tc>
                  <a:txBody>
                    <a:bodyPr/>
                    <a:lstStyle/>
                    <a:p>
                      <a:endParaRPr lang="fr-FR" dirty="0" smtClean="0"/>
                    </a:p>
                    <a:p>
                      <a:r>
                        <a:rPr lang="fr-FR" dirty="0" smtClean="0"/>
                        <a:t>Somme à déduire</a:t>
                      </a:r>
                      <a:endParaRPr lang="fr-FR" dirty="0"/>
                    </a:p>
                  </a:txBody>
                  <a:tcPr/>
                </a:tc>
              </a:tr>
              <a:tr h="370840">
                <a:tc>
                  <a:txBody>
                    <a:bodyPr/>
                    <a:lstStyle/>
                    <a:p>
                      <a:r>
                        <a:rPr lang="fr-FR" dirty="0" smtClean="0"/>
                        <a:t>30 001  à</a:t>
                      </a:r>
                      <a:r>
                        <a:rPr lang="fr-FR" baseline="0" dirty="0" smtClean="0"/>
                        <a:t>  50 000</a:t>
                      </a:r>
                      <a:endParaRPr lang="fr-FR" dirty="0"/>
                    </a:p>
                  </a:txBody>
                  <a:tcPr/>
                </a:tc>
                <a:tc>
                  <a:txBody>
                    <a:bodyPr/>
                    <a:lstStyle/>
                    <a:p>
                      <a:r>
                        <a:rPr lang="fr-FR" dirty="0" smtClean="0"/>
                        <a:t>                 10 %</a:t>
                      </a:r>
                      <a:endParaRPr lang="fr-FR" dirty="0"/>
                    </a:p>
                  </a:txBody>
                  <a:tcPr/>
                </a:tc>
                <a:tc>
                  <a:txBody>
                    <a:bodyPr/>
                    <a:lstStyle/>
                    <a:p>
                      <a:r>
                        <a:rPr lang="fr-FR" dirty="0" smtClean="0"/>
                        <a:t>          3000</a:t>
                      </a:r>
                      <a:endParaRPr lang="fr-FR" dirty="0"/>
                    </a:p>
                  </a:txBody>
                  <a:tcPr/>
                </a:tc>
              </a:tr>
              <a:tr h="370840">
                <a:tc>
                  <a:txBody>
                    <a:bodyPr/>
                    <a:lstStyle/>
                    <a:p>
                      <a:r>
                        <a:rPr lang="fr-FR" dirty="0" smtClean="0"/>
                        <a:t>50 001  à  60</a:t>
                      </a:r>
                      <a:r>
                        <a:rPr lang="fr-FR" baseline="0" dirty="0" smtClean="0"/>
                        <a:t> 000</a:t>
                      </a:r>
                      <a:endParaRPr lang="fr-FR" dirty="0"/>
                    </a:p>
                  </a:txBody>
                  <a:tcPr/>
                </a:tc>
                <a:tc>
                  <a:txBody>
                    <a:bodyPr/>
                    <a:lstStyle/>
                    <a:p>
                      <a:r>
                        <a:rPr lang="fr-FR" dirty="0" smtClean="0"/>
                        <a:t>                 20 %</a:t>
                      </a:r>
                      <a:endParaRPr lang="fr-FR" dirty="0"/>
                    </a:p>
                  </a:txBody>
                  <a:tcPr/>
                </a:tc>
                <a:tc>
                  <a:txBody>
                    <a:bodyPr/>
                    <a:lstStyle/>
                    <a:p>
                      <a:r>
                        <a:rPr lang="fr-FR" dirty="0" smtClean="0"/>
                        <a:t>          8000</a:t>
                      </a:r>
                      <a:endParaRPr lang="fr-FR" dirty="0"/>
                    </a:p>
                  </a:txBody>
                  <a:tcPr/>
                </a:tc>
              </a:tr>
              <a:tr h="370840">
                <a:tc>
                  <a:txBody>
                    <a:bodyPr/>
                    <a:lstStyle/>
                    <a:p>
                      <a:r>
                        <a:rPr lang="fr-FR" dirty="0" smtClean="0"/>
                        <a:t>60 001  à</a:t>
                      </a:r>
                      <a:r>
                        <a:rPr lang="fr-FR" baseline="0" dirty="0" smtClean="0"/>
                        <a:t>  80 000</a:t>
                      </a:r>
                      <a:endParaRPr lang="fr-FR" dirty="0"/>
                    </a:p>
                  </a:txBody>
                  <a:tcPr/>
                </a:tc>
                <a:tc>
                  <a:txBody>
                    <a:bodyPr/>
                    <a:lstStyle/>
                    <a:p>
                      <a:r>
                        <a:rPr lang="fr-FR" dirty="0" smtClean="0"/>
                        <a:t>                 30 %</a:t>
                      </a:r>
                      <a:endParaRPr lang="fr-FR" dirty="0"/>
                    </a:p>
                  </a:txBody>
                  <a:tcPr/>
                </a:tc>
                <a:tc>
                  <a:txBody>
                    <a:bodyPr/>
                    <a:lstStyle/>
                    <a:p>
                      <a:r>
                        <a:rPr lang="fr-FR" dirty="0" smtClean="0"/>
                        <a:t>          14000</a:t>
                      </a:r>
                      <a:endParaRPr lang="fr-FR" dirty="0"/>
                    </a:p>
                  </a:txBody>
                  <a:tcPr/>
                </a:tc>
              </a:tr>
              <a:tr h="370840">
                <a:tc>
                  <a:txBody>
                    <a:bodyPr/>
                    <a:lstStyle/>
                    <a:p>
                      <a:r>
                        <a:rPr lang="fr-FR" dirty="0" smtClean="0"/>
                        <a:t>80 001</a:t>
                      </a:r>
                      <a:r>
                        <a:rPr lang="fr-FR" baseline="0" dirty="0" smtClean="0"/>
                        <a:t>  à  180 000</a:t>
                      </a:r>
                      <a:endParaRPr lang="fr-FR" dirty="0"/>
                    </a:p>
                  </a:txBody>
                  <a:tcPr/>
                </a:tc>
                <a:tc>
                  <a:txBody>
                    <a:bodyPr/>
                    <a:lstStyle/>
                    <a:p>
                      <a:r>
                        <a:rPr lang="fr-FR" dirty="0" smtClean="0"/>
                        <a:t>                 34 %</a:t>
                      </a:r>
                      <a:endParaRPr lang="fr-FR" dirty="0"/>
                    </a:p>
                  </a:txBody>
                  <a:tcPr/>
                </a:tc>
                <a:tc>
                  <a:txBody>
                    <a:bodyPr/>
                    <a:lstStyle/>
                    <a:p>
                      <a:r>
                        <a:rPr lang="fr-FR" dirty="0" smtClean="0"/>
                        <a:t>          17200</a:t>
                      </a:r>
                      <a:endParaRPr lang="fr-FR" dirty="0"/>
                    </a:p>
                  </a:txBody>
                  <a:tcPr/>
                </a:tc>
              </a:tr>
              <a:tr h="370840">
                <a:tc>
                  <a:txBody>
                    <a:bodyPr/>
                    <a:lstStyle/>
                    <a:p>
                      <a:r>
                        <a:rPr lang="fr-FR" dirty="0" smtClean="0"/>
                        <a:t>180 001 et  +</a:t>
                      </a:r>
                      <a:endParaRPr lang="fr-FR" dirty="0"/>
                    </a:p>
                  </a:txBody>
                  <a:tcPr/>
                </a:tc>
                <a:tc>
                  <a:txBody>
                    <a:bodyPr/>
                    <a:lstStyle/>
                    <a:p>
                      <a:r>
                        <a:rPr lang="fr-FR" smtClean="0"/>
                        <a:t>                 38 </a:t>
                      </a:r>
                      <a:r>
                        <a:rPr lang="fr-FR" dirty="0" smtClean="0"/>
                        <a:t>%</a:t>
                      </a:r>
                      <a:endParaRPr lang="fr-FR" dirty="0"/>
                    </a:p>
                  </a:txBody>
                  <a:tcPr/>
                </a:tc>
                <a:tc>
                  <a:txBody>
                    <a:bodyPr/>
                    <a:lstStyle/>
                    <a:p>
                      <a:r>
                        <a:rPr lang="fr-FR" dirty="0" smtClean="0"/>
                        <a:t>          24400</a:t>
                      </a:r>
                      <a:endParaRPr lang="fr-FR" dirty="0"/>
                    </a:p>
                  </a:txBody>
                  <a:tcPr/>
                </a:tc>
              </a:tr>
            </a:tbl>
          </a:graphicData>
        </a:graphic>
      </p:graphicFrame>
    </p:spTree>
    <p:extLst>
      <p:ext uri="{BB962C8B-B14F-4D97-AF65-F5344CB8AC3E}">
        <p14:creationId xmlns:p14="http://schemas.microsoft.com/office/powerpoint/2010/main" val="194229716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PROCESSUS DE CALCUL</a:t>
            </a:r>
            <a:endParaRPr lang="fr-FR" dirty="0"/>
          </a:p>
        </p:txBody>
      </p:sp>
      <p:sp>
        <p:nvSpPr>
          <p:cNvPr id="3" name="Espace réservé du contenu 2"/>
          <p:cNvSpPr>
            <a:spLocks noGrp="1"/>
          </p:cNvSpPr>
          <p:nvPr>
            <p:ph idx="1"/>
          </p:nvPr>
        </p:nvSpPr>
        <p:spPr/>
        <p:txBody>
          <a:bodyPr/>
          <a:lstStyle/>
          <a:p>
            <a:pPr algn="just"/>
            <a:r>
              <a:rPr lang="fr-FR" dirty="0" smtClean="0"/>
              <a:t>Le barème  précédent est applicable au </a:t>
            </a:r>
            <a:r>
              <a:rPr lang="fr-FR" b="1" dirty="0" smtClean="0"/>
              <a:t>revenu net annuel</a:t>
            </a:r>
          </a:p>
          <a:p>
            <a:pPr algn="just"/>
            <a:r>
              <a:rPr lang="fr-FR" dirty="0" smtClean="0"/>
              <a:t>Il suffit alors de chercher l’</a:t>
            </a:r>
            <a:r>
              <a:rPr lang="fr-FR" b="1" dirty="0" smtClean="0"/>
              <a:t>intervalle</a:t>
            </a:r>
            <a:r>
              <a:rPr lang="fr-FR" dirty="0" smtClean="0"/>
              <a:t> </a:t>
            </a:r>
            <a:r>
              <a:rPr lang="fr-FR" b="1" dirty="0" smtClean="0"/>
              <a:t>correspondant</a:t>
            </a:r>
            <a:r>
              <a:rPr lang="fr-FR" dirty="0" smtClean="0"/>
              <a:t> au Revenu Net imposable</a:t>
            </a:r>
            <a:r>
              <a:rPr lang="fr-FR" dirty="0" smtClean="0"/>
              <a:t>, qui se trouve dans le tableau précédent, </a:t>
            </a:r>
            <a:r>
              <a:rPr lang="fr-FR" dirty="0" smtClean="0"/>
              <a:t>d’appliquer le </a:t>
            </a:r>
            <a:r>
              <a:rPr lang="fr-FR" b="1" dirty="0" smtClean="0"/>
              <a:t>taux correspondant </a:t>
            </a:r>
            <a:r>
              <a:rPr lang="fr-FR" dirty="0" smtClean="0"/>
              <a:t>et de </a:t>
            </a:r>
            <a:r>
              <a:rPr lang="fr-FR" b="1" dirty="0" smtClean="0"/>
              <a:t>déduire la somme à déduire correspondante</a:t>
            </a:r>
          </a:p>
          <a:p>
            <a:pPr algn="just"/>
            <a:r>
              <a:rPr lang="fr-FR" dirty="0" smtClean="0"/>
              <a:t>Ce barème annuel s’applique à </a:t>
            </a:r>
            <a:r>
              <a:rPr lang="fr-FR" b="1" dirty="0" smtClean="0"/>
              <a:t>tous les revenus </a:t>
            </a:r>
            <a:r>
              <a:rPr lang="fr-FR" dirty="0" smtClean="0"/>
              <a:t>rentrant dans le champ d’application de l’IR, mais les modalités de détermination du revenu net imposable diffèrent selon la nature du revenu considéré.</a:t>
            </a:r>
            <a:endParaRPr lang="fr-FR" dirty="0"/>
          </a:p>
        </p:txBody>
      </p:sp>
    </p:spTree>
    <p:extLst>
      <p:ext uri="{BB962C8B-B14F-4D97-AF65-F5344CB8AC3E}">
        <p14:creationId xmlns:p14="http://schemas.microsoft.com/office/powerpoint/2010/main" val="51478845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CARACTERISTIQUES DE L’IR</a:t>
            </a:r>
            <a:endParaRPr lang="fr-FR" dirty="0"/>
          </a:p>
        </p:txBody>
      </p:sp>
      <p:sp>
        <p:nvSpPr>
          <p:cNvPr id="3" name="Espace réservé du contenu 2"/>
          <p:cNvSpPr>
            <a:spLocks noGrp="1"/>
          </p:cNvSpPr>
          <p:nvPr>
            <p:ph idx="1"/>
          </p:nvPr>
        </p:nvSpPr>
        <p:spPr/>
        <p:txBody>
          <a:bodyPr>
            <a:normAutofit/>
          </a:bodyPr>
          <a:lstStyle/>
          <a:p>
            <a:pPr algn="just"/>
            <a:r>
              <a:rPr lang="fr-FR" dirty="0" smtClean="0"/>
              <a:t>Il est global et général car il est déterminé annuellement d’après la totalité </a:t>
            </a:r>
            <a:r>
              <a:rPr lang="fr-FR" dirty="0"/>
              <a:t>d</a:t>
            </a:r>
            <a:r>
              <a:rPr lang="fr-FR" dirty="0" smtClean="0"/>
              <a:t>es revenus perçus l’année précédente</a:t>
            </a:r>
          </a:p>
          <a:p>
            <a:pPr algn="just">
              <a:buNone/>
            </a:pPr>
            <a:endParaRPr lang="fr-FR" dirty="0" smtClean="0"/>
          </a:p>
          <a:p>
            <a:pPr algn="just"/>
            <a:r>
              <a:rPr lang="fr-FR" dirty="0" smtClean="0"/>
              <a:t>A partir des déclarations des contribuables</a:t>
            </a:r>
          </a:p>
          <a:p>
            <a:pPr algn="just">
              <a:buNone/>
            </a:pPr>
            <a:endParaRPr lang="fr-FR" dirty="0" smtClean="0"/>
          </a:p>
          <a:p>
            <a:pPr algn="just"/>
            <a:r>
              <a:rPr lang="fr-FR" dirty="0" smtClean="0"/>
              <a:t>C’est un impôt progressif par tranches de revenus</a:t>
            </a:r>
          </a:p>
          <a:p>
            <a:pPr algn="just">
              <a:buNone/>
            </a:pPr>
            <a:endParaRPr lang="fr-FR" dirty="0" smtClean="0"/>
          </a:p>
          <a:p>
            <a:pPr algn="just"/>
            <a:r>
              <a:rPr lang="fr-FR" dirty="0" smtClean="0"/>
              <a:t>C’est un impôt personnel, les nombreuses dispositions et les modalités de calcul permettent une large personnalisation</a:t>
            </a:r>
          </a:p>
          <a:p>
            <a:pPr>
              <a:buNone/>
            </a:pPr>
            <a:endParaRPr lang="fr-FR" dirty="0" smtClean="0"/>
          </a:p>
        </p:txBody>
      </p:sp>
    </p:spTree>
    <p:extLst>
      <p:ext uri="{BB962C8B-B14F-4D97-AF65-F5344CB8AC3E}">
        <p14:creationId xmlns:p14="http://schemas.microsoft.com/office/powerpoint/2010/main" val="35834114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TAUX </a:t>
            </a:r>
            <a:r>
              <a:rPr lang="fr-FR" dirty="0" smtClean="0"/>
              <a:t>SPECIFIQUES  </a:t>
            </a:r>
            <a:r>
              <a:rPr lang="fr-FR" sz="2800" b="1" dirty="0"/>
              <a:t>10%</a:t>
            </a:r>
            <a:br>
              <a:rPr lang="fr-FR" sz="2800" b="1" dirty="0"/>
            </a:br>
            <a:endParaRPr lang="fr-FR" dirty="0"/>
          </a:p>
        </p:txBody>
      </p:sp>
      <p:sp>
        <p:nvSpPr>
          <p:cNvPr id="3" name="Espace réservé du contenu 2"/>
          <p:cNvSpPr>
            <a:spLocks noGrp="1"/>
          </p:cNvSpPr>
          <p:nvPr>
            <p:ph idx="1"/>
          </p:nvPr>
        </p:nvSpPr>
        <p:spPr/>
        <p:txBody>
          <a:bodyPr/>
          <a:lstStyle/>
          <a:p>
            <a:endParaRPr lang="fr-FR" dirty="0" smtClean="0"/>
          </a:p>
          <a:p>
            <a:pPr algn="just"/>
            <a:r>
              <a:rPr lang="fr-FR" dirty="0" smtClean="0"/>
              <a:t>Les </a:t>
            </a:r>
            <a:r>
              <a:rPr lang="fr-FR" dirty="0" smtClean="0"/>
              <a:t>produits bruts hors taxe versés par des entreprises marocaines à des sociétés étrangères non résidentes</a:t>
            </a:r>
          </a:p>
          <a:p>
            <a:pPr algn="just"/>
            <a:r>
              <a:rPr lang="fr-FR" dirty="0" smtClean="0"/>
              <a:t>Au montant brut des revenus fonciers imposables, inférieur à 120 000 DH</a:t>
            </a:r>
            <a:endParaRPr lang="fr-FR" dirty="0" smtClean="0"/>
          </a:p>
          <a:p>
            <a:pPr algn="just">
              <a:buNone/>
            </a:pPr>
            <a:r>
              <a:rPr lang="fr-FR" dirty="0" smtClean="0"/>
              <a:t>                </a:t>
            </a:r>
            <a:endParaRPr lang="fr-FR" dirty="0"/>
          </a:p>
        </p:txBody>
      </p:sp>
    </p:spTree>
    <p:extLst>
      <p:ext uri="{BB962C8B-B14F-4D97-AF65-F5344CB8AC3E}">
        <p14:creationId xmlns:p14="http://schemas.microsoft.com/office/powerpoint/2010/main" val="297851090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TAUX SPECIFIQUES</a:t>
            </a:r>
            <a:endParaRPr lang="fr-FR" dirty="0"/>
          </a:p>
        </p:txBody>
      </p:sp>
      <p:sp>
        <p:nvSpPr>
          <p:cNvPr id="3" name="Espace réservé du contenu 2"/>
          <p:cNvSpPr>
            <a:spLocks noGrp="1"/>
          </p:cNvSpPr>
          <p:nvPr>
            <p:ph idx="1"/>
          </p:nvPr>
        </p:nvSpPr>
        <p:spPr/>
        <p:txBody>
          <a:bodyPr/>
          <a:lstStyle/>
          <a:p>
            <a:pPr algn="ctr">
              <a:buNone/>
            </a:pPr>
            <a:r>
              <a:rPr lang="fr-FR" b="1" dirty="0"/>
              <a:t>15% aux profits nets résultant</a:t>
            </a:r>
          </a:p>
          <a:p>
            <a:pPr algn="just"/>
            <a:r>
              <a:rPr lang="fr-FR" dirty="0" smtClean="0"/>
              <a:t>Des cessions d’actions cotées en bourse</a:t>
            </a:r>
          </a:p>
          <a:p>
            <a:pPr algn="just"/>
            <a:r>
              <a:rPr lang="fr-FR" dirty="0" smtClean="0"/>
              <a:t>Des cessions d’actions ou parts d’OPCVM dont l’actif est investi en permanence à hauteur d’au moins 60% d’actions</a:t>
            </a:r>
          </a:p>
          <a:p>
            <a:pPr algn="just"/>
            <a:r>
              <a:rPr lang="fr-FR" dirty="0" smtClean="0"/>
              <a:t>Du rachat ou du retrait des titres ou de liquidités d’un plan d’épargne en actions avant la durée de 5 ans</a:t>
            </a:r>
          </a:p>
          <a:p>
            <a:pPr algn="just"/>
            <a:r>
              <a:rPr lang="fr-FR" dirty="0" smtClean="0"/>
              <a:t>Des revenus bruts de capitaux mobiliers de source étrangère.</a:t>
            </a:r>
          </a:p>
          <a:p>
            <a:endParaRPr lang="fr-FR" dirty="0" smtClean="0"/>
          </a:p>
          <a:p>
            <a:endParaRPr lang="fr-FR" dirty="0"/>
          </a:p>
        </p:txBody>
      </p:sp>
    </p:spTree>
    <p:extLst>
      <p:ext uri="{BB962C8B-B14F-4D97-AF65-F5344CB8AC3E}">
        <p14:creationId xmlns:p14="http://schemas.microsoft.com/office/powerpoint/2010/main" val="2065048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TAUX SPECIFIQUE </a:t>
            </a:r>
            <a:r>
              <a:rPr lang="fr-FR" sz="3200" b="1" dirty="0"/>
              <a:t>17%</a:t>
            </a:r>
            <a:br>
              <a:rPr lang="fr-FR" sz="3200" b="1" dirty="0"/>
            </a:br>
            <a:endParaRPr lang="fr-FR" dirty="0"/>
          </a:p>
        </p:txBody>
      </p:sp>
      <p:sp>
        <p:nvSpPr>
          <p:cNvPr id="3" name="Espace réservé du contenu 2"/>
          <p:cNvSpPr>
            <a:spLocks noGrp="1"/>
          </p:cNvSpPr>
          <p:nvPr>
            <p:ph idx="1"/>
          </p:nvPr>
        </p:nvSpPr>
        <p:spPr/>
        <p:txBody>
          <a:bodyPr/>
          <a:lstStyle/>
          <a:p>
            <a:pPr algn="ctr">
              <a:buNone/>
            </a:pPr>
            <a:endParaRPr lang="fr-FR" sz="3600" b="1" dirty="0"/>
          </a:p>
          <a:p>
            <a:pPr algn="ctr">
              <a:buNone/>
            </a:pPr>
            <a:endParaRPr lang="fr-FR" sz="3600" b="1" dirty="0"/>
          </a:p>
          <a:p>
            <a:pPr algn="just"/>
            <a:r>
              <a:rPr lang="fr-FR" dirty="0" smtClean="0"/>
              <a:t>Les revenus occasionnels versés aux enseignants vacataires. La retenue est appliquée au revenu brut global, sans aucune déduction. Il est libératoire de l’IR.</a:t>
            </a:r>
            <a:endParaRPr lang="fr-FR" dirty="0"/>
          </a:p>
        </p:txBody>
      </p:sp>
    </p:spTree>
    <p:extLst>
      <p:ext uri="{BB962C8B-B14F-4D97-AF65-F5344CB8AC3E}">
        <p14:creationId xmlns:p14="http://schemas.microsoft.com/office/powerpoint/2010/main" val="197555649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TAUX SPECIFIQUES  </a:t>
            </a:r>
            <a:r>
              <a:rPr lang="fr-FR" sz="2800" b="1" dirty="0"/>
              <a:t>20%</a:t>
            </a:r>
            <a:br>
              <a:rPr lang="fr-FR" sz="2800" b="1" dirty="0"/>
            </a:br>
            <a:endParaRPr lang="fr-FR" dirty="0"/>
          </a:p>
        </p:txBody>
      </p:sp>
      <p:sp>
        <p:nvSpPr>
          <p:cNvPr id="3" name="Espace réservé du contenu 2"/>
          <p:cNvSpPr>
            <a:spLocks noGrp="1"/>
          </p:cNvSpPr>
          <p:nvPr>
            <p:ph idx="1"/>
          </p:nvPr>
        </p:nvSpPr>
        <p:spPr/>
        <p:txBody>
          <a:bodyPr>
            <a:normAutofit/>
          </a:bodyPr>
          <a:lstStyle/>
          <a:p>
            <a:pPr algn="just"/>
            <a:r>
              <a:rPr lang="fr-FR" dirty="0" smtClean="0"/>
              <a:t>Les </a:t>
            </a:r>
            <a:r>
              <a:rPr lang="fr-FR" dirty="0" smtClean="0"/>
              <a:t>profits nets résultant des cessions d’actions non cotées et autres titres de capital</a:t>
            </a:r>
          </a:p>
          <a:p>
            <a:pPr marL="0" indent="0" algn="just">
              <a:buNone/>
            </a:pPr>
            <a:endParaRPr lang="fr-FR" dirty="0" smtClean="0"/>
          </a:p>
          <a:p>
            <a:pPr algn="just"/>
            <a:r>
              <a:rPr lang="fr-FR" dirty="0" smtClean="0"/>
              <a:t>Les profits nets résultant des cessions de capitaux mobiliers de source </a:t>
            </a:r>
            <a:r>
              <a:rPr lang="fr-FR" dirty="0" smtClean="0"/>
              <a:t>étrangère</a:t>
            </a:r>
          </a:p>
          <a:p>
            <a:pPr marL="0" indent="0" algn="just">
              <a:buNone/>
            </a:pPr>
            <a:endParaRPr lang="fr-FR" dirty="0" smtClean="0"/>
          </a:p>
          <a:p>
            <a:pPr algn="just"/>
            <a:r>
              <a:rPr lang="fr-FR" dirty="0" smtClean="0"/>
              <a:t>Les rémunérations versées au personnel salarié des société holding offshore</a:t>
            </a:r>
          </a:p>
          <a:p>
            <a:pPr algn="just"/>
            <a:r>
              <a:rPr lang="fr-FR" dirty="0" smtClean="0"/>
              <a:t>………….</a:t>
            </a:r>
            <a:endParaRPr lang="fr-FR" dirty="0"/>
          </a:p>
        </p:txBody>
      </p:sp>
    </p:spTree>
    <p:extLst>
      <p:ext uri="{BB962C8B-B14F-4D97-AF65-F5344CB8AC3E}">
        <p14:creationId xmlns:p14="http://schemas.microsoft.com/office/powerpoint/2010/main" val="237872406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TAUX SPECIFIQUES  </a:t>
            </a:r>
            <a:r>
              <a:rPr lang="fr-FR" sz="3200" b="1" dirty="0"/>
              <a:t>30%</a:t>
            </a:r>
            <a:br>
              <a:rPr lang="fr-FR" sz="3200" b="1" dirty="0"/>
            </a:br>
            <a:endParaRPr lang="fr-FR" dirty="0"/>
          </a:p>
        </p:txBody>
      </p:sp>
      <p:sp>
        <p:nvSpPr>
          <p:cNvPr id="3" name="Espace réservé du contenu 2"/>
          <p:cNvSpPr>
            <a:spLocks noGrp="1"/>
          </p:cNvSpPr>
          <p:nvPr>
            <p:ph idx="1"/>
          </p:nvPr>
        </p:nvSpPr>
        <p:spPr/>
        <p:txBody>
          <a:bodyPr>
            <a:normAutofit/>
          </a:bodyPr>
          <a:lstStyle/>
          <a:p>
            <a:pPr algn="just"/>
            <a:r>
              <a:rPr lang="fr-FR" dirty="0" smtClean="0"/>
              <a:t>Les </a:t>
            </a:r>
            <a:r>
              <a:rPr lang="fr-FR" dirty="0" smtClean="0"/>
              <a:t>honoraires et rémunérations versés aux médecins non </a:t>
            </a:r>
            <a:r>
              <a:rPr lang="fr-FR" dirty="0" smtClean="0"/>
              <a:t>patentables </a:t>
            </a:r>
            <a:r>
              <a:rPr lang="fr-FR" dirty="0" smtClean="0"/>
              <a:t> </a:t>
            </a:r>
            <a:r>
              <a:rPr lang="fr-FR" dirty="0" smtClean="0"/>
              <a:t>qui effectuent des actes chirurgicaux dans les cliniques et établissements assimilés</a:t>
            </a:r>
          </a:p>
          <a:p>
            <a:pPr algn="just"/>
            <a:r>
              <a:rPr lang="fr-FR" dirty="0" smtClean="0"/>
              <a:t>Le montant brut des cachets octroyés aux artistes exerçant à titre individuel ou constitués en troupes</a:t>
            </a:r>
          </a:p>
          <a:p>
            <a:pPr marL="0" indent="0" algn="just">
              <a:buNone/>
            </a:pPr>
            <a:endParaRPr lang="fr-FR" dirty="0" smtClean="0"/>
          </a:p>
          <a:p>
            <a:pPr algn="just"/>
            <a:r>
              <a:rPr lang="fr-FR" dirty="0" smtClean="0"/>
              <a:t>……………</a:t>
            </a:r>
            <a:endParaRPr lang="fr-FR" dirty="0"/>
          </a:p>
        </p:txBody>
      </p:sp>
    </p:spTree>
    <p:extLst>
      <p:ext uri="{BB962C8B-B14F-4D97-AF65-F5344CB8AC3E}">
        <p14:creationId xmlns:p14="http://schemas.microsoft.com/office/powerpoint/2010/main" val="39212180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CHAMP D’APPLICATION</a:t>
            </a:r>
            <a:endParaRPr lang="fr-FR" dirty="0"/>
          </a:p>
        </p:txBody>
      </p:sp>
      <p:sp>
        <p:nvSpPr>
          <p:cNvPr id="3" name="Espace réservé du contenu 2"/>
          <p:cNvSpPr>
            <a:spLocks noGrp="1"/>
          </p:cNvSpPr>
          <p:nvPr>
            <p:ph idx="1"/>
          </p:nvPr>
        </p:nvSpPr>
        <p:spPr/>
        <p:txBody>
          <a:bodyPr/>
          <a:lstStyle/>
          <a:p>
            <a:endParaRPr lang="fr-FR" dirty="0" smtClean="0"/>
          </a:p>
          <a:p>
            <a:pPr algn="just"/>
            <a:endParaRPr lang="fr-FR" dirty="0" smtClean="0"/>
          </a:p>
          <a:p>
            <a:pPr algn="just"/>
            <a:r>
              <a:rPr lang="fr-FR" dirty="0" smtClean="0"/>
              <a:t>L’impôt sur le revenu s’applique à l’ensemble des revenus et profits. acquis par les personnes physiques et morales n’ayant pas opté pour l’IS pendant une période de référence qui est l’année civile.</a:t>
            </a:r>
            <a:endParaRPr lang="fr-FR" dirty="0"/>
          </a:p>
        </p:txBody>
      </p:sp>
    </p:spTree>
    <p:extLst>
      <p:ext uri="{BB962C8B-B14F-4D97-AF65-F5344CB8AC3E}">
        <p14:creationId xmlns:p14="http://schemas.microsoft.com/office/powerpoint/2010/main" val="10391827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LES CATEGORIES DE REVENUS IMPOSABLES</a:t>
            </a:r>
            <a:endParaRPr lang="fr-FR" dirty="0"/>
          </a:p>
        </p:txBody>
      </p:sp>
      <p:sp>
        <p:nvSpPr>
          <p:cNvPr id="3" name="Espace réservé du contenu 2"/>
          <p:cNvSpPr>
            <a:spLocks noGrp="1"/>
          </p:cNvSpPr>
          <p:nvPr>
            <p:ph idx="1"/>
          </p:nvPr>
        </p:nvSpPr>
        <p:spPr/>
        <p:txBody>
          <a:bodyPr/>
          <a:lstStyle/>
          <a:p>
            <a:endParaRPr lang="fr-FR" dirty="0" smtClean="0"/>
          </a:p>
          <a:p>
            <a:r>
              <a:rPr lang="fr-FR" dirty="0" smtClean="0"/>
              <a:t>Revenus Professionnels</a:t>
            </a:r>
          </a:p>
          <a:p>
            <a:r>
              <a:rPr lang="fr-FR" dirty="0" smtClean="0"/>
              <a:t>Revenus provenant des Exploitations Agricoles</a:t>
            </a:r>
          </a:p>
          <a:p>
            <a:r>
              <a:rPr lang="fr-FR" dirty="0" smtClean="0"/>
              <a:t>Revenus Salariaux et Assimilés</a:t>
            </a:r>
          </a:p>
          <a:p>
            <a:r>
              <a:rPr lang="fr-FR" dirty="0" smtClean="0"/>
              <a:t>Revenus et Profits de Capitaux Mobiliers</a:t>
            </a:r>
          </a:p>
          <a:p>
            <a:r>
              <a:rPr lang="fr-FR" dirty="0" smtClean="0"/>
              <a:t>Revenus et Profits Fonciers</a:t>
            </a:r>
            <a:endParaRPr lang="fr-FR" dirty="0"/>
          </a:p>
        </p:txBody>
      </p:sp>
    </p:spTree>
    <p:extLst>
      <p:ext uri="{BB962C8B-B14F-4D97-AF65-F5344CB8AC3E}">
        <p14:creationId xmlns:p14="http://schemas.microsoft.com/office/powerpoint/2010/main" val="362311904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PERSONNES PHYSIQUES</a:t>
            </a:r>
            <a:endParaRPr lang="fr-FR" dirty="0"/>
          </a:p>
        </p:txBody>
      </p:sp>
      <p:sp>
        <p:nvSpPr>
          <p:cNvPr id="3" name="Espace réservé du contenu 2"/>
          <p:cNvSpPr>
            <a:spLocks noGrp="1"/>
          </p:cNvSpPr>
          <p:nvPr>
            <p:ph idx="1"/>
          </p:nvPr>
        </p:nvSpPr>
        <p:spPr/>
        <p:txBody>
          <a:bodyPr/>
          <a:lstStyle/>
          <a:p>
            <a:endParaRPr lang="fr-FR" dirty="0" smtClean="0"/>
          </a:p>
          <a:p>
            <a:r>
              <a:rPr lang="fr-FR" dirty="0" smtClean="0"/>
              <a:t>L’IR ne concerne que les personnes physiques</a:t>
            </a:r>
          </a:p>
          <a:p>
            <a:pPr>
              <a:buNone/>
            </a:pPr>
            <a:endParaRPr lang="fr-FR" dirty="0" smtClean="0"/>
          </a:p>
          <a:p>
            <a:pPr algn="just"/>
            <a:r>
              <a:rPr lang="fr-FR" dirty="0" smtClean="0"/>
              <a:t>Il peut concerner aussi les groupements de personnes physiques : il s’agit des SNC, des Sociétés en Commandite Simple et des Sociétés de Fait ne comprenant que des personnes physiques </a:t>
            </a:r>
            <a:r>
              <a:rPr lang="fr-FR" dirty="0" smtClean="0"/>
              <a:t>est considéré comme un revenu professionnel et/ou agricole.</a:t>
            </a:r>
            <a:endParaRPr lang="fr-FR" dirty="0"/>
          </a:p>
        </p:txBody>
      </p:sp>
    </p:spTree>
    <p:extLst>
      <p:ext uri="{BB962C8B-B14F-4D97-AF65-F5344CB8AC3E}">
        <p14:creationId xmlns:p14="http://schemas.microsoft.com/office/powerpoint/2010/main" val="6929708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pPr algn="just"/>
            <a:r>
              <a:rPr lang="fr-FR" dirty="0" smtClean="0"/>
              <a:t>Les résultats provenant de ces Sociétés est considéré comme un revenu professionnel du principal associé et doit par conséquent s’ajouter à ses autres </a:t>
            </a:r>
            <a:r>
              <a:rPr lang="fr-FR" dirty="0" smtClean="0"/>
              <a:t>revenus (voir  la notion de revenus catégoriels)</a:t>
            </a:r>
            <a:endParaRPr lang="fr-FR" dirty="0" smtClean="0"/>
          </a:p>
          <a:p>
            <a:pPr marL="0" indent="0" algn="just">
              <a:buNone/>
            </a:pPr>
            <a:endParaRPr lang="fr-FR" dirty="0" smtClean="0"/>
          </a:p>
          <a:p>
            <a:pPr algn="just"/>
            <a:r>
              <a:rPr lang="fr-FR" dirty="0" smtClean="0"/>
              <a:t>Les entreprises qui ne relèvent pas de l’IS, peuvent avoir ou non la personnalité juridique. Elle n’ont pas de personnalité fiscale propre, les profits réalisés ne deviennent imposables qu’entre les mains des personnes physiques qui les possèdent.</a:t>
            </a:r>
            <a:endParaRPr lang="fr-FR" dirty="0"/>
          </a:p>
        </p:txBody>
      </p:sp>
    </p:spTree>
    <p:extLst>
      <p:ext uri="{BB962C8B-B14F-4D97-AF65-F5344CB8AC3E}">
        <p14:creationId xmlns:p14="http://schemas.microsoft.com/office/powerpoint/2010/main" val="39020398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TERRITORIALITE</a:t>
            </a:r>
            <a:endParaRPr lang="fr-FR" dirty="0"/>
          </a:p>
        </p:txBody>
      </p:sp>
      <p:sp>
        <p:nvSpPr>
          <p:cNvPr id="3" name="Espace réservé du contenu 2"/>
          <p:cNvSpPr>
            <a:spLocks noGrp="1"/>
          </p:cNvSpPr>
          <p:nvPr>
            <p:ph idx="1"/>
          </p:nvPr>
        </p:nvSpPr>
        <p:spPr/>
        <p:txBody>
          <a:bodyPr/>
          <a:lstStyle/>
          <a:p>
            <a:pPr marL="514350" indent="-514350" algn="just">
              <a:buFont typeface="+mj-lt"/>
              <a:buAutoNum type="arabicPeriod"/>
            </a:pPr>
            <a:r>
              <a:rPr lang="fr-FR" dirty="0" smtClean="0"/>
              <a:t>Les personnes physiques ayant au Maroc leur </a:t>
            </a:r>
            <a:r>
              <a:rPr lang="fr-FR" dirty="0" smtClean="0"/>
              <a:t>domicile fiscal</a:t>
            </a:r>
            <a:r>
              <a:rPr lang="fr-FR" dirty="0" smtClean="0"/>
              <a:t> </a:t>
            </a:r>
            <a:r>
              <a:rPr lang="fr-FR" dirty="0" smtClean="0"/>
              <a:t>à raison de leur revenu global de source marocaine ou étrangère :</a:t>
            </a:r>
          </a:p>
          <a:p>
            <a:pPr marL="514350" indent="-514350" algn="just">
              <a:buFont typeface="+mj-lt"/>
              <a:buAutoNum type="arabicPeriod"/>
            </a:pPr>
            <a:endParaRPr lang="fr-FR" dirty="0" smtClean="0"/>
          </a:p>
          <a:p>
            <a:pPr marL="514350" indent="-514350" algn="just"/>
            <a:r>
              <a:rPr lang="fr-FR" dirty="0" smtClean="0"/>
              <a:t>Foyer permanent d’habitation</a:t>
            </a:r>
          </a:p>
          <a:p>
            <a:pPr marL="514350" indent="-514350"/>
            <a:r>
              <a:rPr lang="fr-FR" dirty="0" smtClean="0"/>
              <a:t>Centre d’intérêts économiques</a:t>
            </a:r>
          </a:p>
          <a:p>
            <a:pPr marL="514350" indent="-514350"/>
            <a:r>
              <a:rPr lang="fr-FR" dirty="0" smtClean="0"/>
              <a:t>Durée de séjour continue ou discontinue supérieure à 183 jours par an.</a:t>
            </a:r>
          </a:p>
          <a:p>
            <a:pPr marL="514350" indent="-514350">
              <a:buNone/>
            </a:pPr>
            <a:endParaRPr lang="fr-FR" dirty="0" smtClean="0"/>
          </a:p>
        </p:txBody>
      </p:sp>
    </p:spTree>
    <p:extLst>
      <p:ext uri="{BB962C8B-B14F-4D97-AF65-F5344CB8AC3E}">
        <p14:creationId xmlns:p14="http://schemas.microsoft.com/office/powerpoint/2010/main" val="407525083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TERRITORIALITE</a:t>
            </a:r>
            <a:endParaRPr lang="fr-FR" dirty="0"/>
          </a:p>
        </p:txBody>
      </p:sp>
      <p:sp>
        <p:nvSpPr>
          <p:cNvPr id="3" name="Espace réservé du contenu 2"/>
          <p:cNvSpPr>
            <a:spLocks noGrp="1"/>
          </p:cNvSpPr>
          <p:nvPr>
            <p:ph idx="1"/>
          </p:nvPr>
        </p:nvSpPr>
        <p:spPr/>
        <p:txBody>
          <a:bodyPr/>
          <a:lstStyle/>
          <a:p>
            <a:pPr marL="514350" indent="-514350" algn="just">
              <a:buNone/>
            </a:pPr>
            <a:r>
              <a:rPr lang="fr-FR" dirty="0" smtClean="0"/>
              <a:t>2 . Les personnes physiques titulaires de revenu de source marocaine qui n’ont pas au Maroc leur résidence</a:t>
            </a:r>
          </a:p>
          <a:p>
            <a:pPr marL="514350" indent="-514350">
              <a:buNone/>
            </a:pPr>
            <a:endParaRPr lang="fr-FR" dirty="0" smtClean="0"/>
          </a:p>
          <a:p>
            <a:pPr marL="514350" indent="-514350" algn="just">
              <a:buNone/>
            </a:pPr>
            <a:r>
              <a:rPr lang="fr-FR" dirty="0" smtClean="0"/>
              <a:t>3 . Les agents de l’Etat marocain en fonction à l’étranger lorsqu’ils sont exonérés sur leur revenu dans le pays d’accueil</a:t>
            </a:r>
            <a:endParaRPr lang="fr-FR" dirty="0"/>
          </a:p>
        </p:txBody>
      </p:sp>
    </p:spTree>
    <p:extLst>
      <p:ext uri="{BB962C8B-B14F-4D97-AF65-F5344CB8AC3E}">
        <p14:creationId xmlns:p14="http://schemas.microsoft.com/office/powerpoint/2010/main" val="389675524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EXONERATIONS</a:t>
            </a:r>
            <a:endParaRPr lang="fr-FR" dirty="0"/>
          </a:p>
        </p:txBody>
      </p:sp>
      <p:sp>
        <p:nvSpPr>
          <p:cNvPr id="3" name="Espace réservé du contenu 2"/>
          <p:cNvSpPr>
            <a:spLocks noGrp="1"/>
          </p:cNvSpPr>
          <p:nvPr>
            <p:ph idx="1"/>
          </p:nvPr>
        </p:nvSpPr>
        <p:spPr/>
        <p:txBody>
          <a:bodyPr/>
          <a:lstStyle/>
          <a:p>
            <a:endParaRPr lang="fr-FR" dirty="0" smtClean="0"/>
          </a:p>
          <a:p>
            <a:pPr algn="just"/>
            <a:r>
              <a:rPr lang="fr-FR" dirty="0" smtClean="0"/>
              <a:t>Personnel diplomatique de nationalité étrangère pour leur revenu de source étrangère sous réserve de réciprocité</a:t>
            </a:r>
          </a:p>
          <a:p>
            <a:pPr algn="just"/>
            <a:endParaRPr lang="fr-FR" dirty="0" smtClean="0"/>
          </a:p>
          <a:p>
            <a:pPr algn="just"/>
            <a:r>
              <a:rPr lang="fr-FR" dirty="0" smtClean="0"/>
              <a:t>Personnes résidentes pour les produits qui leur sont versés en contrepartie de l’usage ou du droit à usage de droit d’auteur sur les œuvres  littéraires, artistiques ou scientifiques</a:t>
            </a:r>
            <a:endParaRPr lang="fr-FR" dirty="0"/>
          </a:p>
        </p:txBody>
      </p:sp>
    </p:spTree>
    <p:extLst>
      <p:ext uri="{BB962C8B-B14F-4D97-AF65-F5344CB8AC3E}">
        <p14:creationId xmlns:p14="http://schemas.microsoft.com/office/powerpoint/2010/main" val="2488597308"/>
      </p:ext>
    </p:extLst>
  </p:cSld>
  <p:clrMapOvr>
    <a:masterClrMapping/>
  </p:clrMapOvr>
  <p:timing>
    <p:tnLst>
      <p:par>
        <p:cTn id="1" dur="indefinite" restart="never" nodeType="tmRoot"/>
      </p:par>
    </p:tnLst>
  </p:timing>
</p:sld>
</file>

<file path=ppt/theme/theme1.xml><?xml version="1.0" encoding="utf-8"?>
<a:theme xmlns:a="http://schemas.openxmlformats.org/drawingml/2006/main" name="Facette">
  <a:themeElements>
    <a:clrScheme name="Facette">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te">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te">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44</TotalTime>
  <Words>1109</Words>
  <Application>Microsoft Office PowerPoint</Application>
  <PresentationFormat>Grand écran</PresentationFormat>
  <Paragraphs>163</Paragraphs>
  <Slides>24</Slides>
  <Notes>0</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24</vt:i4>
      </vt:variant>
    </vt:vector>
  </HeadingPairs>
  <TitlesOfParts>
    <vt:vector size="29" baseType="lpstr">
      <vt:lpstr>Arial</vt:lpstr>
      <vt:lpstr>Trebuchet MS</vt:lpstr>
      <vt:lpstr>Wingdings</vt:lpstr>
      <vt:lpstr>Wingdings 3</vt:lpstr>
      <vt:lpstr>Facette</vt:lpstr>
      <vt:lpstr>IMPOT SUR LE REVENU</vt:lpstr>
      <vt:lpstr>CARACTERISTIQUES DE L’IR</vt:lpstr>
      <vt:lpstr>CHAMP D’APPLICATION</vt:lpstr>
      <vt:lpstr>LES CATEGORIES DE REVENUS IMPOSABLES</vt:lpstr>
      <vt:lpstr>PERSONNES PHYSIQUES</vt:lpstr>
      <vt:lpstr>Présentation PowerPoint</vt:lpstr>
      <vt:lpstr>TERRITORIALITE</vt:lpstr>
      <vt:lpstr>TERRITORIALITE</vt:lpstr>
      <vt:lpstr>EXONERATIONS</vt:lpstr>
      <vt:lpstr>PERIODE D’IMPOSITION</vt:lpstr>
      <vt:lpstr>LIEU D’IMPOSITION Le contribuable est imposé au lieu de :</vt:lpstr>
      <vt:lpstr>DECLARATION D’IDENTITE FISCALE (articles: 80 à 86 du Code des impôts)</vt:lpstr>
      <vt:lpstr>QUAND ?</vt:lpstr>
      <vt:lpstr>DESTINATAIRE / FORME</vt:lpstr>
      <vt:lpstr>La déclaration doit comporter</vt:lpstr>
      <vt:lpstr>BASE DE L’IMPOT REVENU GLOBAL IMPOSABLE</vt:lpstr>
      <vt:lpstr>REVENU NET CATEGORIEL</vt:lpstr>
      <vt:lpstr>TAUX DE L’IMPOT</vt:lpstr>
      <vt:lpstr>PROCESSUS DE CALCUL</vt:lpstr>
      <vt:lpstr>TAUX SPECIFIQUES  10% </vt:lpstr>
      <vt:lpstr>TAUX SPECIFIQUES</vt:lpstr>
      <vt:lpstr>TAUX SPECIFIQUE 17% </vt:lpstr>
      <vt:lpstr>TAUX SPECIFIQUES  20% </vt:lpstr>
      <vt:lpstr>TAUX SPECIFIQUES  30% </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asus</dc:creator>
  <cp:lastModifiedBy>asus</cp:lastModifiedBy>
  <cp:revision>26</cp:revision>
  <dcterms:created xsi:type="dcterms:W3CDTF">2020-03-22T14:39:44Z</dcterms:created>
  <dcterms:modified xsi:type="dcterms:W3CDTF">2020-03-22T15:24:29Z</dcterms:modified>
</cp:coreProperties>
</file>